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6A4"/>
    <a:srgbClr val="0E5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5F858-AC9E-479D-B8CE-7BFB7206D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11.9.2024.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11FC0-684E-47A7-BF9C-212AEEBF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27DA1-78E2-48CD-BB20-6257047A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8BA277-68DD-4286-B06E-27912CDED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5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0B4E4-57D3-4730-B025-50813A94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426A0E-EFA6-499F-B181-77A33EF64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41D05-20DE-49C3-9E4C-C943BCBC7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01B25-1621-4B34-9780-0E07781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11.9.2024.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3D846-609D-476D-96BF-A024BCFC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86131-9265-475F-B1E0-36A11F31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811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7A8CF-6A7F-40D7-AB4C-0F3D5E64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E73E-13D5-4067-A805-9A6358488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ACB51-D83D-4D42-A87C-341CA504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11.9.2024.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912A6-79CB-4240-AA04-780ED7396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84154-F1A6-4194-9050-ADD53F6D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529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7A3F66-E8AE-4845-BC6D-88E6BB2367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4DBA4-C8ED-4CC8-AE30-37CE462A3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BFDF9-4A7D-4623-9488-7B883AD1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11.9.2024.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1292F-CBEB-4629-8CDF-23A2B123C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F51BF-B0C5-4FE3-93C3-7916088B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427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5F858-AC9E-479D-B8CE-7BFB7206D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11.9.2024.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11FC0-684E-47A7-BF9C-212AEEBF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27DA1-78E2-48CD-BB20-6257047A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EFB35-6BEC-4D0D-8BB9-D47B0E03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8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3D51-4D76-4DE3-98D9-0DBAE32B3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5C43F-3DBF-4CF7-A8E3-6AE6DBB0C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D07EF-FDFC-45C6-B049-C74692FC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11.9.2024.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2832E-92DF-4DC1-8A85-1414A1D92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8CA21-EAC0-43D2-A012-7D53237F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899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53766-E0F4-4E07-A372-C52D835A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F1B20-0FC0-419E-A68E-03270DEC7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B811E-AD9C-4603-B5FB-801A6A8CC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11.9.2024.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C3DE2-18E1-4CAA-85D1-7104340DB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CC874-3FC1-4E13-AE0E-F0D101F4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69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D868-C0FB-453F-AD00-A9DE08952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21567-E34C-4632-841A-63FCA5D98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B3EA5-DDBE-4AD7-8802-4A6971514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50B0E-182C-4F18-B862-92A2FFB1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11.9.2024.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0F975-BE00-40EE-87E1-6D6CEE9A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38B69-3A19-4351-B91F-ACD8E58ED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842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8C35-C3E5-416B-A959-013B4FE1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CB37E-C9DF-4DA4-9A83-5A6C113BA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6709C-3507-4689-B547-39F912277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FDAA70-C05A-4486-AB5E-4E1291F18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43EBCB-3DDF-4A81-B32A-8DF75097A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D818B1-0C15-4E1A-8178-C79E4789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11.9.2024.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C56DF-7CEE-4D20-A1C5-D78FEA2C2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0D5CEB-C9E2-4B79-B0DD-E041B78F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930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7567B-C58A-421B-98AC-B6DA8429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E2441-2D74-4D25-B5EC-70F4BB2F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11.9.2024.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6E727-B5A9-43E5-A596-A53C44314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3E99F-5B2C-4374-AF9E-4B4FAF22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366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5BFB54-88F0-498C-AB62-F71640B3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11.9.2024.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99901-DEF7-47CE-A2C1-ADF32FC4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DBF84-67FE-4404-AE81-23CB234D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066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FDDD-3343-4D18-8B45-884D4A499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03F04-81AC-47A9-8B79-C9F71AC3D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EA3EE-4EE9-481B-ACCA-1BC6C8EBE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E5104-A205-4F7E-9D4D-7E7021EC0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EAA4-1005-4C38-B3C6-69E357331516}" type="datetimeFigureOut">
              <a:rPr lang="hr-HR" smtClean="0"/>
              <a:t>11.9.2024.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F455C-CA55-4D94-BBF3-6F47582C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11FAE-2268-41DA-A07A-72FB01F8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146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8817B-9563-4319-AFED-B9184908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E38D4-5DEF-48BB-8707-2591FE8C5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F88E-7602-4CD8-B99A-BD775427E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EAA4-1005-4C38-B3C6-69E357331516}" type="datetimeFigureOut">
              <a:rPr lang="hr-HR" smtClean="0"/>
              <a:t>11.9.2024.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75321-D648-4A6E-8ECA-8F15F6FB5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810D6-D158-4F80-B94C-258800924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B9D15-46B2-4B0D-A946-CD7F0EDA09F8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201C8974-63EF-495E-BC8D-B8A5217D46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88334" y="5985086"/>
            <a:ext cx="1216195" cy="671884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F29C32BD-CB27-49A5-9CA7-EF95E239C019}"/>
              </a:ext>
            </a:extLst>
          </p:cNvPr>
          <p:cNvSpPr txBox="1"/>
          <p:nvPr userDrawn="1"/>
        </p:nvSpPr>
        <p:spPr>
          <a:xfrm>
            <a:off x="305940" y="6271188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100" dirty="0">
                <a:solidFill>
                  <a:srgbClr val="575756">
                    <a:alpha val="45000"/>
                  </a:srgbClr>
                </a:solidFill>
                <a:latin typeface="Montserrat" panose="00000500000000000000" pitchFamily="50" charset="-18"/>
              </a:rPr>
              <a:t>Panorama 2024.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733CCF-7F4F-4E87-B314-872A8AD5F204}"/>
              </a:ext>
            </a:extLst>
          </p:cNvPr>
          <p:cNvSpPr/>
          <p:nvPr userDrawn="1"/>
        </p:nvSpPr>
        <p:spPr>
          <a:xfrm>
            <a:off x="287472" y="6540950"/>
            <a:ext cx="10260000" cy="14400"/>
          </a:xfrm>
          <a:prstGeom prst="rect">
            <a:avLst/>
          </a:prstGeom>
          <a:solidFill>
            <a:srgbClr val="575756">
              <a:alpha val="45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114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europeanwaterlabel.e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389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1CB9F49A-2481-A7AF-FAEA-15FAAC675901}"/>
              </a:ext>
            </a:extLst>
          </p:cNvPr>
          <p:cNvSpPr txBox="1"/>
          <p:nvPr/>
        </p:nvSpPr>
        <p:spPr>
          <a:xfrm>
            <a:off x="4422281" y="427855"/>
            <a:ext cx="3347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1"/>
                </a:solidFill>
              </a:rPr>
              <a:t>Prvi javni </a:t>
            </a:r>
            <a:r>
              <a:rPr lang="hr-HR" sz="2400" b="1" dirty="0">
                <a:solidFill>
                  <a:srgbClr val="0E5EA7"/>
                </a:solidFill>
              </a:rPr>
              <a:t>pozivi</a:t>
            </a:r>
            <a:r>
              <a:rPr lang="hr-HR" sz="2400" b="1" dirty="0">
                <a:solidFill>
                  <a:schemeClr val="accent1"/>
                </a:solidFill>
              </a:rPr>
              <a:t> i…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F7C996A-B641-DAA3-ED45-2C389C4D7A76}"/>
              </a:ext>
            </a:extLst>
          </p:cNvPr>
          <p:cNvSpPr txBox="1"/>
          <p:nvPr/>
        </p:nvSpPr>
        <p:spPr>
          <a:xfrm>
            <a:off x="1084555" y="3518897"/>
            <a:ext cx="104209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hr-HR" b="0" i="0" dirty="0">
                <a:solidFill>
                  <a:srgbClr val="191F23"/>
                </a:solidFill>
                <a:effectLst/>
                <a:latin typeface="+mj-lt"/>
              </a:rPr>
              <a:t>stara projektno tehnička dokumentacija – građevinska dozvola (neusklađenost s načelom DNSH)</a:t>
            </a:r>
          </a:p>
          <a:p>
            <a:pPr marL="285750" indent="-285750" algn="l">
              <a:buFontTx/>
              <a:buChar char="-"/>
            </a:pPr>
            <a:endParaRPr lang="hr-HR" dirty="0">
              <a:solidFill>
                <a:srgbClr val="191F23"/>
              </a:solidFill>
              <a:latin typeface="+mj-lt"/>
            </a:endParaRPr>
          </a:p>
          <a:p>
            <a:pPr marL="285750" indent="-285750" algn="l">
              <a:buFontTx/>
              <a:buChar char="-"/>
            </a:pPr>
            <a:r>
              <a:rPr lang="hr-HR" dirty="0">
                <a:solidFill>
                  <a:srgbClr val="191F23"/>
                </a:solidFill>
                <a:latin typeface="+mj-lt"/>
              </a:rPr>
              <a:t>d</a:t>
            </a:r>
            <a:r>
              <a:rPr lang="hr-HR" b="0" i="0" dirty="0">
                <a:solidFill>
                  <a:srgbClr val="191F23"/>
                </a:solidFill>
                <a:effectLst/>
                <a:latin typeface="+mj-lt"/>
              </a:rPr>
              <a:t>etaljne smjernice – nedostatak</a:t>
            </a:r>
          </a:p>
          <a:p>
            <a:pPr marL="285750" indent="-285750" algn="l">
              <a:buFontTx/>
              <a:buChar char="-"/>
            </a:pPr>
            <a:endParaRPr lang="hr-HR" dirty="0">
              <a:solidFill>
                <a:srgbClr val="191F23"/>
              </a:solidFill>
              <a:latin typeface="+mj-lt"/>
            </a:endParaRPr>
          </a:p>
          <a:p>
            <a:pPr marL="285750" indent="-285750" algn="l">
              <a:buFontTx/>
              <a:buChar char="-"/>
            </a:pPr>
            <a:r>
              <a:rPr lang="hr-HR" b="0" i="0" dirty="0">
                <a:solidFill>
                  <a:srgbClr val="191F23"/>
                </a:solidFill>
                <a:effectLst/>
                <a:latin typeface="+mj-lt"/>
              </a:rPr>
              <a:t>nedovoljna upućenost (projektanti, izvođači, nadzor…)</a:t>
            </a:r>
          </a:p>
          <a:p>
            <a:pPr algn="l"/>
            <a:endParaRPr lang="hr-HR" b="0" i="0" dirty="0">
              <a:solidFill>
                <a:srgbClr val="191F23"/>
              </a:solidFill>
              <a:effectLst/>
              <a:latin typeface="+mj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506F3A-2CF8-32CD-1218-13009B065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4330" y="241752"/>
            <a:ext cx="21907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9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531BE0-AAD0-2F56-49A2-ED41961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98" y="624503"/>
            <a:ext cx="9702604" cy="1320800"/>
          </a:xfrm>
        </p:spPr>
        <p:txBody>
          <a:bodyPr>
            <a:normAutofit/>
          </a:bodyPr>
          <a:lstStyle/>
          <a:p>
            <a:pPr algn="ctr"/>
            <a:r>
              <a:rPr lang="hr-HR" sz="2400" b="1" dirty="0">
                <a:solidFill>
                  <a:srgbClr val="5356A4"/>
                </a:solidFill>
              </a:rPr>
              <a:t>Izgradnja</a:t>
            </a:r>
            <a:r>
              <a:rPr lang="hr-HR" sz="2400" b="1" dirty="0">
                <a:solidFill>
                  <a:srgbClr val="7030A0"/>
                </a:solidFill>
              </a:rPr>
              <a:t> Regionalnog distribucijskog centra za voće i povrće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1531FC-00B0-D701-8087-D8CB06703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5592836" cy="4166732"/>
          </a:xfrm>
        </p:spPr>
        <p:txBody>
          <a:bodyPr>
            <a:normAutofit/>
          </a:bodyPr>
          <a:lstStyle/>
          <a:p>
            <a:pPr algn="just"/>
            <a:r>
              <a:rPr lang="hr-HR" sz="1800" b="1" dirty="0"/>
              <a:t>Korisnik: </a:t>
            </a:r>
            <a:r>
              <a:rPr lang="hr-HR" sz="1800" dirty="0"/>
              <a:t>Osječko-baranjska županija</a:t>
            </a:r>
          </a:p>
          <a:p>
            <a:pPr algn="just"/>
            <a:r>
              <a:rPr lang="hr-HR" sz="1800" b="1" dirty="0"/>
              <a:t>Programski okvir</a:t>
            </a:r>
            <a:r>
              <a:rPr lang="hr-HR" sz="1800" dirty="0"/>
              <a:t>: </a:t>
            </a:r>
            <a:r>
              <a:rPr lang="pl-PL" sz="1800" dirty="0"/>
              <a:t>Nacionalni plan oporavka i otpornosti 2021.–2026.</a:t>
            </a:r>
            <a:endParaRPr lang="hr-HR" sz="1800" dirty="0"/>
          </a:p>
          <a:p>
            <a:pPr algn="just"/>
            <a:r>
              <a:rPr lang="hr-HR" sz="1800" b="1" dirty="0"/>
              <a:t>Natječaj</a:t>
            </a:r>
            <a:r>
              <a:rPr lang="hr-HR" sz="1800" dirty="0"/>
              <a:t>: Ulaganje C.1.5. R1-I1 - Izgradnja i opremanje logističko-distributivnih centara za voće i povrće</a:t>
            </a:r>
          </a:p>
          <a:p>
            <a:pPr algn="just"/>
            <a:r>
              <a:rPr lang="hr-HR" sz="1800" b="1" dirty="0"/>
              <a:t>Ukupna vrijednost</a:t>
            </a:r>
            <a:r>
              <a:rPr lang="hr-HR" sz="1800" dirty="0"/>
              <a:t>: 14.840.307,85 € </a:t>
            </a:r>
          </a:p>
          <a:p>
            <a:pPr algn="just"/>
            <a:r>
              <a:rPr lang="hr-HR" sz="1800" b="1" dirty="0"/>
              <a:t>Bespovratna sredstva</a:t>
            </a:r>
            <a:r>
              <a:rPr lang="hr-HR" sz="1800" dirty="0"/>
              <a:t>: 10.000.000,00 €</a:t>
            </a:r>
          </a:p>
          <a:p>
            <a:pPr algn="just"/>
            <a:r>
              <a:rPr lang="hr-HR" sz="1800" b="1" dirty="0"/>
              <a:t>Provedba projekta</a:t>
            </a:r>
            <a:r>
              <a:rPr lang="hr-HR" sz="1800" dirty="0"/>
              <a:t>: 1.7.2020. – 30.9.2023.</a:t>
            </a:r>
          </a:p>
          <a:p>
            <a:endParaRPr lang="hr-HR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409197-84EC-6B3A-E220-650A5783A6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562" y="2160589"/>
            <a:ext cx="5041103" cy="289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27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D1B9E4-3DFD-A6E8-1953-CE05BF9AE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519" y="636233"/>
            <a:ext cx="5625812" cy="770164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0E5EA7"/>
                </a:solidFill>
              </a:rPr>
              <a:t>(1) Ublažavanje klimatskih promjena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511742-F74B-D895-DFD2-21B6843D3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4383" y="1921644"/>
            <a:ext cx="9034084" cy="37955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r-HR" sz="1800" dirty="0">
                <a:latin typeface="+mj-lt"/>
              </a:rPr>
              <a:t>Ovim kriterijem svaka nova izgrađena zgrada mora imati najmanje 20% više ušteda od referentnog nZEB standarda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800" u="sng" dirty="0">
                <a:latin typeface="+mj-lt"/>
              </a:rPr>
              <a:t>U prijavi</a:t>
            </a:r>
            <a:r>
              <a:rPr lang="hr-HR" sz="1800" dirty="0">
                <a:latin typeface="+mj-lt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hr-HR" sz="1800" dirty="0">
                <a:latin typeface="+mj-lt"/>
              </a:rPr>
              <a:t>U fazi koja podrazumijeva lanac od farme do maloprodaje očekivano je smanjenje otpada / gubitaka voća i povrća oko 17% - što znači između 4.930 tona i 6.800 tona godišnje. Gubitak od 1 tone jabuka uzrokuje oko 436 kg emisije stakleničkih plinova (CO2) u konvencionalnoj proizvodnji. Slijedom tog podatka, investicija u RDC bi smanjila emisije CO2 za ukupno između 2.153 tone CO2 i 2.969 tona CO2 godišnje.</a:t>
            </a:r>
          </a:p>
          <a:p>
            <a:pPr>
              <a:lnSpc>
                <a:spcPct val="100000"/>
              </a:lnSpc>
            </a:pPr>
            <a:r>
              <a:rPr lang="hr-HR" sz="1800" dirty="0">
                <a:latin typeface="+mj-lt"/>
              </a:rPr>
              <a:t>Skladišni kapacitet može biti samodostatan u proizvodnji energije unutar oko 58% solarnih PV panela. To će dovesti do smanjenja emisije stakleničkih plinova za oko 55 tona CO2 godišnje. RDC će se graditi prema odgovarajućem standardu energetske učinkovitosti i uključivat će proizvodnju energije iz obnovljivih izvora. </a:t>
            </a:r>
          </a:p>
        </p:txBody>
      </p:sp>
    </p:spTree>
    <p:extLst>
      <p:ext uri="{BB962C8B-B14F-4D97-AF65-F5344CB8AC3E}">
        <p14:creationId xmlns:p14="http://schemas.microsoft.com/office/powerpoint/2010/main" val="1301658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EB016B-B197-B272-4948-0E28F17E0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239" y="1682978"/>
            <a:ext cx="3490314" cy="3880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u="sng" dirty="0"/>
              <a:t>Provjera</a:t>
            </a:r>
            <a:r>
              <a:rPr lang="hr-HR" sz="1800" dirty="0"/>
              <a:t>:</a:t>
            </a:r>
          </a:p>
          <a:p>
            <a:pPr algn="just"/>
            <a:r>
              <a:rPr lang="hr-HR" sz="1800" dirty="0"/>
              <a:t>Građevinska dozvola</a:t>
            </a:r>
          </a:p>
          <a:p>
            <a:pPr algn="just"/>
            <a:r>
              <a:rPr lang="hr-HR" sz="1800" dirty="0"/>
              <a:t>Investicijska studija</a:t>
            </a:r>
          </a:p>
          <a:p>
            <a:pPr algn="just"/>
            <a:r>
              <a:rPr lang="hr-HR" sz="1800" dirty="0"/>
              <a:t>Tehnička dokumentacija</a:t>
            </a:r>
          </a:p>
          <a:p>
            <a:pPr algn="just"/>
            <a:r>
              <a:rPr lang="hr-HR" sz="1800" dirty="0"/>
              <a:t>Troškovnik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A3093F9-519E-9E8D-CD11-67B36C7007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600" y="1594244"/>
            <a:ext cx="2246011" cy="3509802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B75E1692-2E79-4AAA-E136-8B46B6FDB2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391" y="1560746"/>
            <a:ext cx="2412545" cy="354330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CB4ABBD8-AC5E-91A9-5DCA-6DF2084C62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583" y="1488469"/>
            <a:ext cx="2318920" cy="3543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42DA55B-8BCA-B541-A44C-6EE18137A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519" y="636233"/>
            <a:ext cx="5625812" cy="770164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0E5EA7"/>
                </a:solidFill>
              </a:rPr>
              <a:t>(1) Ublažavanje klimatskih promjena</a:t>
            </a:r>
          </a:p>
        </p:txBody>
      </p:sp>
    </p:spTree>
    <p:extLst>
      <p:ext uri="{BB962C8B-B14F-4D97-AF65-F5344CB8AC3E}">
        <p14:creationId xmlns:p14="http://schemas.microsoft.com/office/powerpoint/2010/main" val="3260450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EF7006-61FB-0670-A6B9-FA5A884A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643" y="645111"/>
            <a:ext cx="6202860" cy="831396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5356A4"/>
                </a:solidFill>
              </a:rPr>
              <a:t>(2) Prilagodba klimatskim promjenama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F3345E-5BD1-FD46-EBD0-592268395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753" y="2159332"/>
            <a:ext cx="4184035" cy="30074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sz="1800" u="sng" dirty="0"/>
              <a:t>U prijavi</a:t>
            </a:r>
            <a:r>
              <a:rPr lang="hr-HR" sz="1800" dirty="0"/>
              <a:t>:</a:t>
            </a:r>
          </a:p>
          <a:p>
            <a:pPr>
              <a:lnSpc>
                <a:spcPct val="100000"/>
              </a:lnSpc>
            </a:pPr>
            <a:r>
              <a:rPr lang="hr-HR" sz="1800" dirty="0"/>
              <a:t>Za predmetni projekt provedena je analiza osjetljivosti zahvata na klimatske promjene te su rezultati prikazani elaboratom. Analizirani su klimatski rizici, a rezultat analize pokazao je da nije pronađena značajna osjetljivost na niti jedan klimatski rizik.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007830-A6F7-0E61-24F4-480C1352CAEB}"/>
              </a:ext>
            </a:extLst>
          </p:cNvPr>
          <p:cNvSpPr txBox="1">
            <a:spLocks/>
          </p:cNvSpPr>
          <p:nvPr/>
        </p:nvSpPr>
        <p:spPr>
          <a:xfrm>
            <a:off x="5063073" y="2113302"/>
            <a:ext cx="4184035" cy="2976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u="sng" dirty="0"/>
              <a:t>Provjera:</a:t>
            </a:r>
          </a:p>
          <a:p>
            <a:r>
              <a:rPr lang="hr-HR" dirty="0"/>
              <a:t>Elaborat da su klimatski rizici definirani, uspoređeni s relevantnim klimatskim modelom te da su definirane mjere prilagodbe uključene u projekt</a:t>
            </a:r>
          </a:p>
          <a:p>
            <a:r>
              <a:rPr lang="hr-HR" dirty="0"/>
              <a:t>Tehnička dokumentacija investicijskog prijedloga / Glavni projekt</a:t>
            </a:r>
          </a:p>
          <a:p>
            <a:pPr algn="just"/>
            <a:endParaRPr lang="hr-HR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49E1E97-79AC-CA56-B908-2AB3D800DB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3" y="268512"/>
            <a:ext cx="2270011" cy="3317421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97979F06-B4CB-E0EC-7158-561C3B94D3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3" y="3702501"/>
            <a:ext cx="2270011" cy="292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5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16DE35-517E-3E21-A9AE-E4C860D2C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26" y="429742"/>
            <a:ext cx="8132683" cy="132080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0E5EA7"/>
                </a:solidFill>
              </a:rPr>
              <a:t>(3) Održiva uporaba i zaštita vodnih i morskih resursa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1EC680-0BBE-F50A-0CF2-940DD9FD85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119" y="1930400"/>
            <a:ext cx="4184035" cy="38807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sz="1800" u="sng" dirty="0"/>
              <a:t>U prijavi</a:t>
            </a:r>
            <a:r>
              <a:rPr lang="hr-HR" sz="1800" dirty="0"/>
              <a:t>:</a:t>
            </a:r>
          </a:p>
          <a:p>
            <a:pPr>
              <a:lnSpc>
                <a:spcPct val="100000"/>
              </a:lnSpc>
            </a:pPr>
            <a:r>
              <a:rPr lang="hr-HR" sz="1800" dirty="0"/>
              <a:t>Svi relevantni uređaji za vodu koji će se instalirati (tuševi, miješalice za tuševe, izlazi za tuširanje, slavine, sustavi za WC školjke, WC školjke i vodokotlići, pisoari i vodokotlići, kade) moraju biti u prva 2 razreda potrošnje vode u skladu s EU oznakom za vode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1E611E8-2483-953E-BF1A-899BD5F569CE}"/>
              </a:ext>
            </a:extLst>
          </p:cNvPr>
          <p:cNvSpPr txBox="1">
            <a:spLocks/>
          </p:cNvSpPr>
          <p:nvPr/>
        </p:nvSpPr>
        <p:spPr>
          <a:xfrm>
            <a:off x="4453154" y="1887085"/>
            <a:ext cx="4629612" cy="388077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hr-HR" u="sng" dirty="0"/>
              <a:t>Provjera</a:t>
            </a:r>
            <a:r>
              <a:rPr lang="hr-HR" dirty="0"/>
              <a:t>:</a:t>
            </a:r>
          </a:p>
          <a:p>
            <a:pPr>
              <a:lnSpc>
                <a:spcPct val="120000"/>
              </a:lnSpc>
            </a:pPr>
            <a:r>
              <a:rPr lang="hr-HR" dirty="0"/>
              <a:t>Izjava da će svi uređaji za potrošnju vode biti u prva dva razreda potrošnje vode u skladu s relevantnim EU oznakama</a:t>
            </a:r>
          </a:p>
          <a:p>
            <a:pPr>
              <a:lnSpc>
                <a:spcPct val="120000"/>
              </a:lnSpc>
            </a:pPr>
            <a:r>
              <a:rPr lang="hr-HR" dirty="0"/>
              <a:t>Certifikat održivog upravljanja vodama (</a:t>
            </a:r>
            <a:r>
              <a:rPr lang="hr-HR" dirty="0">
                <a:hlinkClick r:id="rId2"/>
              </a:rPr>
              <a:t>http://www.europeanwaterlabel.eu/</a:t>
            </a:r>
            <a:endParaRPr lang="hr-HR" dirty="0"/>
          </a:p>
          <a:p>
            <a:pPr>
              <a:lnSpc>
                <a:spcPct val="120000"/>
              </a:lnSpc>
            </a:pPr>
            <a:r>
              <a:rPr lang="hr-HR" dirty="0"/>
              <a:t>Tehnička specifikacija proizvoda/sustava koji će se implementirati radi smanjenja potrošnje vode (iz koje je vidljivo učinkovitije korištenje vode: protok vode, maksimalna potrošnja vode, izraženo u L) uz predočenje Troškovnika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FE27D7CF-2213-C3A4-B298-0AF487628D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853" y="449036"/>
            <a:ext cx="2486652" cy="2979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66B135-AD36-6D85-6E6B-5F924EA98C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852" y="3560934"/>
            <a:ext cx="2486652" cy="287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3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6C9909-8436-F85D-0C89-3F62C84F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25" y="205469"/>
            <a:ext cx="8393186" cy="132080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5356A4"/>
                </a:solidFill>
              </a:rPr>
              <a:t>(4) Prelazak na kružno gospodarstvo, uključujući sprečavanje nastanka otpada i recikliranje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D19EE5-D295-AAA0-18BD-32DFD69E7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724" y="1332421"/>
            <a:ext cx="4184035" cy="43762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sz="1800" u="sng" dirty="0"/>
              <a:t>U prijavi:</a:t>
            </a:r>
          </a:p>
          <a:p>
            <a:pPr>
              <a:lnSpc>
                <a:spcPct val="100000"/>
              </a:lnSpc>
            </a:pPr>
            <a:r>
              <a:rPr lang="hr-HR" sz="1800" dirty="0"/>
              <a:t>Sukladno Elaboratu zaštite okoliša za Zahvat i Studiji izvodljivosti s analizom troškova i koristi za RDC, tijekom izgradnje nastajat će prvenstveno otpad vezan uz građevinarstvo</a:t>
            </a:r>
          </a:p>
          <a:p>
            <a:pPr>
              <a:lnSpc>
                <a:spcPct val="100000"/>
              </a:lnSpc>
            </a:pPr>
            <a:r>
              <a:rPr lang="hr-HR" sz="1800" dirty="0"/>
              <a:t>Za sav otpad koji nastaje na lokaciji osigurat će se odvojeno sakupljanje, razvrstavanje, odlaganje na za to predviđeno mjesto na lokaciji te predaja ovlaštenom sakupljaču</a:t>
            </a:r>
          </a:p>
          <a:p>
            <a:pPr>
              <a:lnSpc>
                <a:spcPct val="100000"/>
              </a:lnSpc>
            </a:pPr>
            <a:r>
              <a:rPr lang="hr-HR" sz="1800" dirty="0"/>
              <a:t>Otpadom nastalim tijekom rada RDC-a postupat će se u skladu s odredbama Zakona o održivom gospodarenju otpadom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B12F7E9-35AF-6630-B7AF-51933D7D6C40}"/>
              </a:ext>
            </a:extLst>
          </p:cNvPr>
          <p:cNvSpPr txBox="1">
            <a:spLocks/>
          </p:cNvSpPr>
          <p:nvPr/>
        </p:nvSpPr>
        <p:spPr>
          <a:xfrm>
            <a:off x="4383759" y="1292635"/>
            <a:ext cx="4184034" cy="46663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r-HR" sz="1800" u="sng" dirty="0"/>
              <a:t>Provjera</a:t>
            </a:r>
            <a:r>
              <a:rPr lang="hr-HR" sz="1800" dirty="0"/>
              <a:t>:</a:t>
            </a:r>
          </a:p>
          <a:p>
            <a:pPr>
              <a:lnSpc>
                <a:spcPct val="100000"/>
              </a:lnSpc>
            </a:pPr>
            <a:r>
              <a:rPr lang="hr-HR" sz="1800" dirty="0"/>
              <a:t>Izjava da se izvođač građevinskih radova pridržava zakona o gospodarenju otpadom</a:t>
            </a:r>
          </a:p>
          <a:p>
            <a:pPr>
              <a:lnSpc>
                <a:spcPct val="100000"/>
              </a:lnSpc>
            </a:pPr>
            <a:r>
              <a:rPr lang="pl-PL" sz="1800" dirty="0"/>
              <a:t>Prateći list za otpad (PL-O) – dokaz da je otpad predan ovlaštenoj osobi </a:t>
            </a:r>
          </a:p>
          <a:p>
            <a:pPr>
              <a:lnSpc>
                <a:spcPct val="100000"/>
              </a:lnSpc>
            </a:pPr>
            <a:r>
              <a:rPr lang="hr-HR" sz="1800" dirty="0"/>
              <a:t>Građevinski dnevnik / Troškovnik (ukoliko se otpad prodaje kao sirovina)</a:t>
            </a:r>
          </a:p>
          <a:p>
            <a:pPr>
              <a:lnSpc>
                <a:spcPct val="100000"/>
              </a:lnSpc>
            </a:pPr>
            <a:r>
              <a:rPr lang="hr-HR" sz="1800" dirty="0"/>
              <a:t>Tehnička specifikacija proizvoda /sustava/ opreme koji će se implementirati radi sprječavanje nastanka, ponovne uporabe ili recikliranja otpada, iz koje je vidljivo održivo gospodarenje otpadom u skladu s hijerarhijom otpada, uz predočenje Troškovnika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2006104-1C6A-64C2-C6A3-223DDF8DE2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356" y="243840"/>
            <a:ext cx="2484991" cy="3196227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F12CAF00-8866-E47F-2A9D-E87AD0EB00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7386" y="3510641"/>
            <a:ext cx="2508961" cy="293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17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46F429B-96F5-9501-9925-28528EA22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34" y="498701"/>
            <a:ext cx="5801859" cy="725261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0E5EA7"/>
                </a:solidFill>
              </a:rPr>
              <a:t>(5) Sprečavanje i kontrola onečišćenja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9C9774-2EEE-5247-C8F1-7DE80B1AE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899" y="1625827"/>
            <a:ext cx="3649738" cy="496683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sz="1800" u="sng" dirty="0"/>
              <a:t>U prijavi</a:t>
            </a:r>
            <a:r>
              <a:rPr lang="hr-HR" sz="1800" dirty="0"/>
              <a:t>:</a:t>
            </a:r>
          </a:p>
          <a:p>
            <a:pPr>
              <a:lnSpc>
                <a:spcPct val="100000"/>
              </a:lnSpc>
            </a:pPr>
            <a:r>
              <a:rPr lang="hr-HR" sz="1800" dirty="0"/>
              <a:t>Osigurano je da građevinski dijelovi i materijali ne sadrže azbest niti tvari koje izazivaju veliku zabrinutost, kako je utvrđeno na temelju „Popisa odobrenja“ Uredbe REACH</a:t>
            </a:r>
          </a:p>
          <a:p>
            <a:pPr>
              <a:lnSpc>
                <a:spcPct val="100000"/>
              </a:lnSpc>
            </a:pPr>
            <a:r>
              <a:rPr lang="hr-HR" sz="1800" dirty="0"/>
              <a:t>Prema dostavljenoj dokumentaciji, Elaboratu zaštite okoliša za Zahvat i Rješenju Ministarstva zaštite okoliša i energetike zaključeno je kako nema značajnog utjecaja na onečišćenje zraka i voda</a:t>
            </a:r>
          </a:p>
          <a:p>
            <a:pPr>
              <a:lnSpc>
                <a:spcPct val="100000"/>
              </a:lnSpc>
            </a:pPr>
            <a:endParaRPr lang="hr-HR" sz="18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F6527D9-C092-7C12-6D2D-78BE9AC9A024}"/>
              </a:ext>
            </a:extLst>
          </p:cNvPr>
          <p:cNvSpPr txBox="1">
            <a:spLocks/>
          </p:cNvSpPr>
          <p:nvPr/>
        </p:nvSpPr>
        <p:spPr>
          <a:xfrm>
            <a:off x="4420962" y="1691142"/>
            <a:ext cx="3102428" cy="43055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r-HR" sz="1800" u="sng" dirty="0"/>
              <a:t>Provjera:</a:t>
            </a:r>
          </a:p>
          <a:p>
            <a:pPr>
              <a:lnSpc>
                <a:spcPct val="100000"/>
              </a:lnSpc>
            </a:pPr>
            <a:r>
              <a:rPr lang="hr-HR" sz="1800" dirty="0"/>
              <a:t>Elaborat zaštite okoliša za Zahvat (ZO 00031/19)</a:t>
            </a:r>
          </a:p>
          <a:p>
            <a:pPr>
              <a:lnSpc>
                <a:spcPct val="100000"/>
              </a:lnSpc>
            </a:pPr>
            <a:r>
              <a:rPr lang="hr-HR" sz="1800" dirty="0"/>
              <a:t>Rješenje Ministarstva zaštite okoliša i energetike</a:t>
            </a:r>
          </a:p>
          <a:p>
            <a:pPr>
              <a:lnSpc>
                <a:spcPct val="100000"/>
              </a:lnSpc>
            </a:pPr>
            <a:endParaRPr lang="hr-HR" sz="1800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1D62390-4D61-1DB2-83B4-7D42B58415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481" y="570691"/>
            <a:ext cx="2451904" cy="3538552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E87D563B-749D-4D1E-67C5-534CCB7EA8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1300" y="2994153"/>
            <a:ext cx="2340431" cy="367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32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9573F5-9A12-1FC9-2BE2-0292E8DF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998" y="408778"/>
            <a:ext cx="7241350" cy="132080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5356A4"/>
                </a:solidFill>
              </a:rPr>
              <a:t>(6) Zaštita i obnova bioraznolikosti i ekosustava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4894B6-6DA9-23BC-C7EF-E1F5D2B6F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950" y="1600352"/>
            <a:ext cx="3719134" cy="483779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sz="1800" u="sng" dirty="0"/>
              <a:t>U prijavi</a:t>
            </a:r>
            <a:r>
              <a:rPr lang="hr-HR" sz="1800" dirty="0"/>
              <a:t>:</a:t>
            </a:r>
          </a:p>
          <a:p>
            <a:pPr>
              <a:lnSpc>
                <a:spcPct val="100000"/>
              </a:lnSpc>
            </a:pPr>
            <a:r>
              <a:rPr lang="hr-HR" sz="1800" dirty="0"/>
              <a:t>RDC se neće graditi na ili u blizini, niti će imati utjecaj na zaštićena prirodna područja, poput zemljišta koje je određeno kao Natura 2000 područje, UNESCO-va svjetska baština ili ključno područje biološke raznolikosti.</a:t>
            </a:r>
          </a:p>
          <a:p>
            <a:pPr>
              <a:lnSpc>
                <a:spcPct val="100000"/>
              </a:lnSpc>
            </a:pPr>
            <a:r>
              <a:rPr lang="hr-HR" sz="1800" dirty="0"/>
              <a:t>RDC se neće graditi na obradivim ili zelenim površinama prepoznate visoke vrijednosti biološke raznolikosti i zemljištu koje služi kao stanište ugroženih vrsta (flora i fauna) uvrštenih u Europski crveni popis.</a:t>
            </a:r>
          </a:p>
          <a:p>
            <a:pPr>
              <a:lnSpc>
                <a:spcPct val="100000"/>
              </a:lnSpc>
            </a:pPr>
            <a:endParaRPr lang="hr-HR" sz="18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CB20F4C-07AC-A767-FB90-2BEFD3E8B99E}"/>
              </a:ext>
            </a:extLst>
          </p:cNvPr>
          <p:cNvSpPr txBox="1">
            <a:spLocks/>
          </p:cNvSpPr>
          <p:nvPr/>
        </p:nvSpPr>
        <p:spPr>
          <a:xfrm>
            <a:off x="4273108" y="1656205"/>
            <a:ext cx="3470283" cy="51913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r-HR" sz="1800" u="sng" dirty="0"/>
              <a:t>Provjera</a:t>
            </a:r>
            <a:r>
              <a:rPr lang="hr-HR" sz="1800" dirty="0"/>
              <a:t>:</a:t>
            </a:r>
          </a:p>
          <a:p>
            <a:pPr>
              <a:lnSpc>
                <a:spcPct val="100000"/>
              </a:lnSpc>
            </a:pPr>
            <a:r>
              <a:rPr lang="hr-HR" sz="1800" dirty="0"/>
              <a:t>Zahtjev za provedbu postupka ocjene o potrebi procjene utjecaja na okoliš za Regionalni distribucijski centar za voće i povrće</a:t>
            </a:r>
          </a:p>
          <a:p>
            <a:pPr>
              <a:lnSpc>
                <a:spcPct val="100000"/>
              </a:lnSpc>
            </a:pPr>
            <a:r>
              <a:rPr lang="hr-HR" sz="1800" dirty="0"/>
              <a:t>Rješenje Ministarstva zaštite okoliša i energetike (KLASA: UP/I-351-03/19-09/266; URBROJ: 517-03-1-2-19-9) kojim je zaključeno da nije potrebno provesti procjenu utjecaja na okoliš niti procjenu utjecaja na ekološku mrežu</a:t>
            </a:r>
          </a:p>
          <a:p>
            <a:pPr>
              <a:lnSpc>
                <a:spcPct val="100000"/>
              </a:lnSpc>
            </a:pPr>
            <a:endParaRPr lang="hr-HR" sz="1800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4BB7D933-779D-0493-C24A-B757CFD57A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6269" y="1919743"/>
            <a:ext cx="2682834" cy="42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61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E5E931-1671-B459-A4EE-C53D150FC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001" y="309529"/>
            <a:ext cx="5829998" cy="741589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0E5EA7"/>
                </a:solidFill>
              </a:rPr>
              <a:t>Kontrola Europskog revizorskog suda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D5FD28-55C5-91CB-0811-47E0E757C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348" y="1298122"/>
            <a:ext cx="10599048" cy="53883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1800" b="1" dirty="0"/>
              <a:t>21. rujna 2023</a:t>
            </a:r>
            <a:r>
              <a:rPr lang="hr-HR" sz="1800" dirty="0"/>
              <a:t>. posjet i radni sastanak predstavnika Europskog revizorskog suda s projektnim timom i predstavnicima Ministarstva poljoprivrede s posebnim fokusom na ispunjavanje načela „Do no significant harm“</a:t>
            </a:r>
          </a:p>
          <a:p>
            <a:pPr>
              <a:lnSpc>
                <a:spcPct val="100000"/>
              </a:lnSpc>
            </a:pPr>
            <a:r>
              <a:rPr lang="hr-HR" sz="1800" dirty="0"/>
              <a:t>Bilo je potrebno osigurati sve kvalificirane sugovornike koji poznaju projekt i koji mogu objasniti revizorima kako su ispunjeni DNSH zahtjevi (voditelj projekta, pravnik, osoba iz financija, razvojna agencija, projektanti, nadzorni inženjeri, izvođač radova)</a:t>
            </a:r>
          </a:p>
          <a:p>
            <a:pPr>
              <a:lnSpc>
                <a:spcPct val="100000"/>
              </a:lnSpc>
            </a:pPr>
            <a:r>
              <a:rPr lang="hr-HR" sz="1800" dirty="0"/>
              <a:t>Službeni jezik je engleski, a osigurano je i prevođenje</a:t>
            </a:r>
          </a:p>
          <a:p>
            <a:pPr>
              <a:lnSpc>
                <a:spcPct val="100000"/>
              </a:lnSpc>
            </a:pPr>
            <a:r>
              <a:rPr lang="hr-HR" sz="1800" dirty="0"/>
              <a:t>Ranije održan pripremni sastanak Osječko-baranjske županije s predstavnicima Ministarstva poljoprivrede kao nadležnog tijela u svrhu pripreme i provjere dokumentacije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B244F8-B720-EE24-12B8-47A672C9A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14" y="4283083"/>
            <a:ext cx="3139888" cy="226538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2F14AD9-C328-CAF2-7032-B96ACD430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14" y="4549456"/>
            <a:ext cx="3491816" cy="166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11C9CB7-A3C2-47B8-A80D-E6A0832F7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524" y="4462944"/>
            <a:ext cx="2475380" cy="579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A101BE-F80D-4128-BD99-3BCA0CEDD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6" y="5205363"/>
            <a:ext cx="2605285" cy="29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04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0D310D-807F-536E-F24E-274201A1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983" y="481676"/>
            <a:ext cx="8034033" cy="552572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5356A4"/>
                </a:solidFill>
              </a:rPr>
              <a:t>Energetska obnova zgrade Muzeja likovnih umjetnosti</a:t>
            </a:r>
            <a:endParaRPr lang="hr-HR" sz="2400" b="1" dirty="0">
              <a:solidFill>
                <a:srgbClr val="5356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10FA9DCE-6B46-A811-F755-FBC6D4B82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95" y="1666215"/>
            <a:ext cx="6469190" cy="4157537"/>
          </a:xfrm>
        </p:spPr>
        <p:txBody>
          <a:bodyPr>
            <a:noAutofit/>
          </a:bodyPr>
          <a:lstStyle/>
          <a:p>
            <a:r>
              <a:rPr lang="hr-HR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Sans"/>
              </a:rPr>
              <a:t>Naziv projekta: </a:t>
            </a:r>
            <a:r>
              <a:rPr lang="hr-HR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Sans"/>
              </a:rPr>
              <a:t>Energetska obnova zgrade Muzeja likovnih umjetnosti, NPOO.C6.1.R1-I3.01.0047</a:t>
            </a:r>
          </a:p>
          <a:p>
            <a:r>
              <a:rPr lang="hr-HR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Sans"/>
              </a:rPr>
              <a:t>Naziv prijavitelja: </a:t>
            </a:r>
            <a:r>
              <a:rPr lang="hr-HR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Sans"/>
              </a:rPr>
              <a:t>Muzej likovnih umjetnosti u Osijeku</a:t>
            </a:r>
          </a:p>
          <a:p>
            <a:r>
              <a:rPr lang="hr-HR" sz="1800" b="1" dirty="0">
                <a:solidFill>
                  <a:srgbClr val="000000"/>
                </a:solidFill>
                <a:highlight>
                  <a:srgbClr val="FFFFFF"/>
                </a:highlight>
                <a:latin typeface="OpenSans"/>
              </a:rPr>
              <a:t>Sažetak projekta: </a:t>
            </a:r>
            <a:r>
              <a:rPr lang="hr-HR" sz="1800" dirty="0">
                <a:solidFill>
                  <a:srgbClr val="000000"/>
                </a:solidFill>
                <a:latin typeface="OpenSans"/>
              </a:rPr>
              <a:t>Projekt obuhvaća provedbu mjera energetske učinkovitosti (toplinska izolacija vanjske ovojnice i djelomična zamjena vanjske stolarije) te ugradnju OIE (uspostava sustava grijanja i hlađenja prostora prizemlja, kata i potkrovlja dizalicom topline zrak-voda, postavljanje fotonaponske elektrane na postojeći krov zgrade). Planira se izvedba novih elemenata pristupačnosti (dizalo i platforma) za osobe s invaliditetom i smanjene pokretljivosti, </a:t>
            </a:r>
            <a:r>
              <a:rPr lang="hr-HR" sz="1800" dirty="0" err="1">
                <a:solidFill>
                  <a:srgbClr val="000000"/>
                </a:solidFill>
                <a:latin typeface="OpenSans"/>
              </a:rPr>
              <a:t>ozelenjavanje</a:t>
            </a:r>
            <a:r>
              <a:rPr lang="hr-HR" sz="1800" dirty="0">
                <a:solidFill>
                  <a:srgbClr val="000000"/>
                </a:solidFill>
                <a:latin typeface="OpenSans"/>
              </a:rPr>
              <a:t> postojećih zelenih površina, izvedba parkirališta za bicikle kao i stvaranje zdravijih unutarnjih klimatskih uvjeta. Investicija će dovesti do uštede godišnje primarne energije u iznosu od 64.63% te je </a:t>
            </a:r>
            <a:r>
              <a:rPr lang="hr-HR" sz="1800" b="1" dirty="0">
                <a:solidFill>
                  <a:srgbClr val="FF0000"/>
                </a:solidFill>
                <a:latin typeface="OpenSans"/>
              </a:rPr>
              <a:t>u potpunosti usklađena sa DNSH načelom.</a:t>
            </a:r>
          </a:p>
          <a:p>
            <a:r>
              <a:rPr lang="hr-HR" sz="1800" b="1" dirty="0">
                <a:solidFill>
                  <a:schemeClr val="tx1"/>
                </a:solidFill>
                <a:latin typeface="OpenSans"/>
              </a:rPr>
              <a:t>Status projekta: </a:t>
            </a:r>
            <a:r>
              <a:rPr lang="hr-HR" sz="1800" dirty="0">
                <a:solidFill>
                  <a:schemeClr val="tx1"/>
                </a:solidFill>
                <a:latin typeface="OpenSans"/>
              </a:rPr>
              <a:t>u provedbi</a:t>
            </a:r>
            <a:endParaRPr lang="hr-HR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sz="18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E96E194-86BD-A43C-8C65-D98494678C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992" y="1988598"/>
            <a:ext cx="4572938" cy="30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56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4CC2B3-99CA-0F87-5844-5A2F3CFA8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238" y="861831"/>
            <a:ext cx="3681602" cy="552572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0E5EA7"/>
                </a:solidFill>
              </a:rPr>
              <a:t>DNSH u prijavi projekta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BAD4E31-FC62-8DBB-2E1F-6537F3820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111" y="2030199"/>
            <a:ext cx="10188934" cy="4184170"/>
          </a:xfrm>
        </p:spPr>
        <p:txBody>
          <a:bodyPr>
            <a:normAutofit/>
          </a:bodyPr>
          <a:lstStyle/>
          <a:p>
            <a:r>
              <a:rPr lang="hr-HR" sz="18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Stara projektno-tehnička dokumentacija - </a:t>
            </a:r>
            <a:r>
              <a:rPr lang="hr-HR" sz="18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preprojektiranje</a:t>
            </a:r>
            <a:endParaRPr lang="hr-HR" sz="180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+mj-lt"/>
            </a:endParaRPr>
          </a:p>
          <a:p>
            <a:r>
              <a:rPr lang="hr-HR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Ključni dokumenti:</a:t>
            </a:r>
          </a:p>
          <a:p>
            <a:pPr>
              <a:buAutoNum type="arabicPeriod"/>
            </a:pPr>
            <a:r>
              <a:rPr lang="hr-HR" sz="1800" dirty="0" err="1">
                <a:solidFill>
                  <a:srgbClr val="000000"/>
                </a:solidFill>
                <a:highlight>
                  <a:srgbClr val="FFFFFF"/>
                </a:highlight>
                <a:latin typeface="+mj-lt"/>
              </a:rPr>
              <a:t>UzP</a:t>
            </a:r>
            <a:endParaRPr lang="hr-HR" sz="1800" dirty="0">
              <a:solidFill>
                <a:srgbClr val="000000"/>
              </a:solidFill>
              <a:highlight>
                <a:srgbClr val="FFFFFF"/>
              </a:highlight>
              <a:latin typeface="+mj-lt"/>
            </a:endParaRPr>
          </a:p>
          <a:p>
            <a:pPr>
              <a:buAutoNum type="arabicPeriod"/>
            </a:pPr>
            <a:r>
              <a:rPr lang="hr-HR" sz="1800" dirty="0">
                <a:solidFill>
                  <a:srgbClr val="000000"/>
                </a:solidFill>
                <a:latin typeface="+mj-lt"/>
              </a:rPr>
              <a:t>Prilozi natječajne dokumentacije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>
                <a:solidFill>
                  <a:srgbClr val="000000"/>
                </a:solidFill>
                <a:latin typeface="+mj-lt"/>
              </a:rPr>
              <a:t>„Kontrolna lista za provjeru prihvatljivosti” – </a:t>
            </a:r>
            <a:r>
              <a:rPr lang="hr-HR" sz="1800" dirty="0">
                <a:solidFill>
                  <a:srgbClr val="FF0000"/>
                </a:solidFill>
                <a:latin typeface="+mj-lt"/>
              </a:rPr>
              <a:t>Prihvatljivost projekta: Projekt poštuje načelo DNSH.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>
                <a:latin typeface="+mj-lt"/>
                <a:ea typeface="Times New Roman" panose="02020603050405020304" pitchFamily="18" charset="0"/>
              </a:rPr>
              <a:t>Popis</a:t>
            </a:r>
            <a:r>
              <a:rPr lang="hr-HR" sz="1800" spc="8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+mj-lt"/>
                <a:ea typeface="Times New Roman" panose="02020603050405020304" pitchFamily="18" charset="0"/>
              </a:rPr>
              <a:t>tehničkih</a:t>
            </a:r>
            <a:r>
              <a:rPr lang="hr-HR" sz="1800" spc="8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+mj-lt"/>
                <a:ea typeface="Times New Roman" panose="02020603050405020304" pitchFamily="18" charset="0"/>
              </a:rPr>
              <a:t>uvjeta</a:t>
            </a:r>
            <a:r>
              <a:rPr lang="hr-HR" sz="1800" spc="65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+mj-lt"/>
                <a:ea typeface="Times New Roman" panose="02020603050405020304" pitchFamily="18" charset="0"/>
              </a:rPr>
              <a:t>koji</a:t>
            </a:r>
            <a:r>
              <a:rPr lang="hr-HR" sz="1800" spc="55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+mj-lt"/>
                <a:ea typeface="Times New Roman" panose="02020603050405020304" pitchFamily="18" charset="0"/>
              </a:rPr>
              <a:t>moraju</a:t>
            </a:r>
            <a:r>
              <a:rPr lang="hr-HR" sz="1800" spc="65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+mj-lt"/>
                <a:ea typeface="Times New Roman" panose="02020603050405020304" pitchFamily="18" charset="0"/>
              </a:rPr>
              <a:t>biti</a:t>
            </a:r>
            <a:r>
              <a:rPr lang="hr-HR" sz="1800" spc="65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+mj-lt"/>
                <a:ea typeface="Times New Roman" panose="02020603050405020304" pitchFamily="18" charset="0"/>
              </a:rPr>
              <a:t>zadovoljeni</a:t>
            </a:r>
            <a:r>
              <a:rPr lang="hr-HR" sz="1800" spc="8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+mj-lt"/>
                <a:ea typeface="Times New Roman" panose="02020603050405020304" pitchFamily="18" charset="0"/>
              </a:rPr>
              <a:t>radi</a:t>
            </a:r>
            <a:r>
              <a:rPr lang="hr-HR" sz="1800" spc="8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+mj-lt"/>
                <a:ea typeface="Times New Roman" panose="02020603050405020304" pitchFamily="18" charset="0"/>
              </a:rPr>
              <a:t>sufinanciranja</a:t>
            </a:r>
            <a:r>
              <a:rPr lang="hr-HR" sz="1800" spc="65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+mj-lt"/>
                <a:ea typeface="Times New Roman" panose="02020603050405020304" pitchFamily="18" charset="0"/>
              </a:rPr>
              <a:t>energetske</a:t>
            </a:r>
            <a:r>
              <a:rPr lang="hr-HR" sz="1800" spc="-285" dirty="0">
                <a:latin typeface="+mj-lt"/>
                <a:ea typeface="Times New Roman" panose="02020603050405020304" pitchFamily="18" charset="0"/>
              </a:rPr>
              <a:t>           </a:t>
            </a:r>
            <a:r>
              <a:rPr lang="hr-HR" sz="1800" dirty="0">
                <a:latin typeface="+mj-lt"/>
                <a:ea typeface="Times New Roman" panose="02020603050405020304" pitchFamily="18" charset="0"/>
              </a:rPr>
              <a:t>obnove</a:t>
            </a:r>
            <a:r>
              <a:rPr lang="hr-HR" sz="1800" spc="-2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+mj-lt"/>
                <a:ea typeface="Times New Roman" panose="02020603050405020304" pitchFamily="18" charset="0"/>
              </a:rPr>
              <a:t>u</a:t>
            </a:r>
            <a:r>
              <a:rPr lang="hr-HR" sz="1800" spc="5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hr-HR" sz="1800" dirty="0">
                <a:latin typeface="+mj-lt"/>
                <a:ea typeface="Times New Roman" panose="02020603050405020304" pitchFamily="18" charset="0"/>
              </a:rPr>
              <a:t>zgradama sa statusom kulturnog dobra</a:t>
            </a:r>
            <a:endParaRPr lang="hr-HR" sz="1800" dirty="0">
              <a:solidFill>
                <a:srgbClr val="FF0000"/>
              </a:solidFill>
              <a:latin typeface="+mj-lt"/>
            </a:endParaRPr>
          </a:p>
          <a:p>
            <a:pPr>
              <a:buAutoNum type="arabicPeriod"/>
            </a:pPr>
            <a:r>
              <a:rPr lang="hr-HR" sz="1800" dirty="0">
                <a:solidFill>
                  <a:srgbClr val="000000"/>
                </a:solidFill>
                <a:latin typeface="+mj-lt"/>
              </a:rPr>
              <a:t>Obrasci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>
                <a:solidFill>
                  <a:srgbClr val="000000"/>
                </a:solidFill>
                <a:latin typeface="+mj-lt"/>
              </a:rPr>
              <a:t>„Izjava glavnog projektanta o usklađenosti projektnog prijedloga s DNSH načelom”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1800" dirty="0">
                <a:solidFill>
                  <a:srgbClr val="000000"/>
                </a:solidFill>
                <a:latin typeface="+mj-lt"/>
              </a:rPr>
              <a:t>„Usklađenost projektnog prijedloga s DNSH načelom”</a:t>
            </a:r>
            <a:endParaRPr lang="hr-H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068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0BB5B0-5305-4374-AC48-CC826B3F1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238" y="861831"/>
            <a:ext cx="2447605" cy="552572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0E5EA7"/>
                </a:solidFill>
              </a:rPr>
              <a:t>Novi izazovi…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023A441-05D0-17DF-8618-C8920C930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199" y="1771650"/>
            <a:ext cx="21907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D06853F-FD9C-EA27-BF06-254C0E2E0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447" y="2085975"/>
            <a:ext cx="5286375" cy="205740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CC58F4D4-5585-A860-529F-11D4D9D9122D}"/>
              </a:ext>
            </a:extLst>
          </p:cNvPr>
          <p:cNvSpPr txBox="1"/>
          <p:nvPr/>
        </p:nvSpPr>
        <p:spPr>
          <a:xfrm>
            <a:off x="2189455" y="5046206"/>
            <a:ext cx="8706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+mj-lt"/>
              </a:rPr>
              <a:t>usklađenost projekata s NEB temeljnim vrijednostima i radnim </a:t>
            </a:r>
            <a:r>
              <a:rPr lang="hr-HR" dirty="0">
                <a:solidFill>
                  <a:srgbClr val="000000"/>
                </a:solidFill>
                <a:latin typeface="+mj-lt"/>
              </a:rPr>
              <a:t>načelima</a:t>
            </a:r>
            <a:r>
              <a:rPr lang="hr-HR" dirty="0">
                <a:latin typeface="+mj-lt"/>
              </a:rPr>
              <a:t> </a:t>
            </a:r>
            <a:br>
              <a:rPr lang="hr-HR" dirty="0">
                <a:latin typeface="+mj-lt"/>
              </a:rPr>
            </a:br>
            <a:endParaRPr lang="hr-H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853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700D02-E0D5-83DE-ACA7-A59C4FB16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632" y="1687455"/>
            <a:ext cx="2764735" cy="3035466"/>
          </a:xfrm>
        </p:spPr>
        <p:txBody>
          <a:bodyPr>
            <a:noAutofit/>
          </a:bodyPr>
          <a:lstStyle/>
          <a:p>
            <a:r>
              <a:rPr lang="hr-HR" sz="6000" b="1" dirty="0">
                <a:solidFill>
                  <a:srgbClr val="0E5EA7"/>
                </a:solidFill>
              </a:rPr>
              <a:t>Hvala !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A62A827-495C-D607-9694-50E4CF4AA0DC}"/>
              </a:ext>
            </a:extLst>
          </p:cNvPr>
          <p:cNvSpPr txBox="1"/>
          <p:nvPr/>
        </p:nvSpPr>
        <p:spPr>
          <a:xfrm>
            <a:off x="227490" y="5374731"/>
            <a:ext cx="87067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400" b="0" i="0" dirty="0">
                <a:solidFill>
                  <a:srgbClr val="000000"/>
                </a:solidFill>
                <a:effectLst/>
                <a:latin typeface="+mj-lt"/>
              </a:rPr>
              <a:t>Denis Ćosić</a:t>
            </a:r>
          </a:p>
          <a:p>
            <a:r>
              <a:rPr lang="hr-HR" sz="1400" dirty="0">
                <a:solidFill>
                  <a:srgbClr val="000000"/>
                </a:solidFill>
                <a:latin typeface="+mj-lt"/>
              </a:rPr>
              <a:t>JU Županijska razvojna agencija Osječko-baranjske županije</a:t>
            </a:r>
          </a:p>
          <a:p>
            <a:r>
              <a:rPr lang="hr-HR" sz="1400" dirty="0">
                <a:solidFill>
                  <a:srgbClr val="000000"/>
                </a:solidFill>
                <a:latin typeface="+mj-lt"/>
              </a:rPr>
              <a:t>E-mail: denis.cosic@obz.hr</a:t>
            </a:r>
            <a:br>
              <a:rPr lang="hr-HR" sz="1400" dirty="0">
                <a:latin typeface="+mj-lt"/>
              </a:rPr>
            </a:br>
            <a:endParaRPr lang="hr-H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349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EDAA3A58-252B-D6B6-8641-6FC0D44869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1840993" y="1268018"/>
            <a:ext cx="466682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C8F164E-F635-FF29-9422-BDFC5C16CAF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23128016" y="3381106"/>
            <a:ext cx="406540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r-Latn-RS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5EC98E2-56B1-F5E3-C3F8-FE4A35236CBE}"/>
              </a:ext>
            </a:extLst>
          </p:cNvPr>
          <p:cNvSpPr txBox="1"/>
          <p:nvPr/>
        </p:nvSpPr>
        <p:spPr>
          <a:xfrm>
            <a:off x="1429498" y="2468739"/>
            <a:ext cx="9333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5356A4"/>
                </a:solidFill>
              </a:rPr>
              <a:t>Načelo DNSH, šest okolišnih ciljeva – izazovi u praksi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8F4BA66-1BF8-3764-CA71-C70642F92A18}"/>
              </a:ext>
            </a:extLst>
          </p:cNvPr>
          <p:cNvSpPr txBox="1"/>
          <p:nvPr/>
        </p:nvSpPr>
        <p:spPr>
          <a:xfrm>
            <a:off x="4523883" y="5589982"/>
            <a:ext cx="2747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/>
              <a:t>Zagreb, 18. rujna 2024. godine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734EC590-5F56-00CF-0C3F-36E40D421429}"/>
              </a:ext>
            </a:extLst>
          </p:cNvPr>
          <p:cNvSpPr txBox="1"/>
          <p:nvPr/>
        </p:nvSpPr>
        <p:spPr>
          <a:xfrm>
            <a:off x="5218785" y="4148093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/>
              <a:t>Denis Ćosić</a:t>
            </a:r>
          </a:p>
        </p:txBody>
      </p:sp>
    </p:spTree>
    <p:extLst>
      <p:ext uri="{BB962C8B-B14F-4D97-AF65-F5344CB8AC3E}">
        <p14:creationId xmlns:p14="http://schemas.microsoft.com/office/powerpoint/2010/main" val="419918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302E2D7-4191-16D3-1D7F-DF19F3072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08"/>
          <a:stretch/>
        </p:blipFill>
        <p:spPr>
          <a:xfrm>
            <a:off x="1854445" y="1315673"/>
            <a:ext cx="4257828" cy="496261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B2A9082-86C3-11B1-6A78-F351D436DBAA}"/>
              </a:ext>
            </a:extLst>
          </p:cNvPr>
          <p:cNvSpPr txBox="1"/>
          <p:nvPr/>
        </p:nvSpPr>
        <p:spPr>
          <a:xfrm>
            <a:off x="3630967" y="9001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1941.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AD9CBC8-A279-2A1F-E28A-9EBEB1842461}"/>
              </a:ext>
            </a:extLst>
          </p:cNvPr>
          <p:cNvSpPr txBox="1"/>
          <p:nvPr/>
        </p:nvSpPr>
        <p:spPr>
          <a:xfrm>
            <a:off x="7938116" y="9001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2004.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B2305CA-8E03-3B11-BAC3-BFCE49B24DED}"/>
              </a:ext>
            </a:extLst>
          </p:cNvPr>
          <p:cNvSpPr txBox="1"/>
          <p:nvPr/>
        </p:nvSpPr>
        <p:spPr>
          <a:xfrm>
            <a:off x="4321202" y="392344"/>
            <a:ext cx="354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1"/>
                </a:solidFill>
              </a:rPr>
              <a:t>Priča o jednom glečeru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EC3FAB4-A580-54F0-94AC-09D040847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8"/>
          <a:stretch/>
        </p:blipFill>
        <p:spPr>
          <a:xfrm>
            <a:off x="6112273" y="1315673"/>
            <a:ext cx="4257827" cy="49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1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445BE1FE-76C6-E018-80F3-590A5A246698}"/>
              </a:ext>
            </a:extLst>
          </p:cNvPr>
          <p:cNvSpPr txBox="1"/>
          <p:nvPr/>
        </p:nvSpPr>
        <p:spPr>
          <a:xfrm>
            <a:off x="4933764" y="561020"/>
            <a:ext cx="232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1"/>
                </a:solidFill>
              </a:rPr>
              <a:t>Priča o otpadu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EB3BF96-5DBC-A5AC-D9F3-A4EE7F6AF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27" y="2253239"/>
            <a:ext cx="5763089" cy="350171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E751543-9069-845B-786C-C228142E1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5" y="1402672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9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9C4F8541-B84D-00CA-7EA3-BB03A1BB8508}"/>
              </a:ext>
            </a:extLst>
          </p:cNvPr>
          <p:cNvSpPr txBox="1"/>
          <p:nvPr/>
        </p:nvSpPr>
        <p:spPr>
          <a:xfrm>
            <a:off x="1200335" y="3429000"/>
            <a:ext cx="106613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</a:rPr>
              <a:t>Opća skupština UN-a - 25. rujna 2015. novi globalni okvir za održivi razvoj - Program održivog</a:t>
            </a:r>
            <a:br>
              <a:rPr lang="hr-HR" b="0" i="0" dirty="0">
                <a:solidFill>
                  <a:srgbClr val="000000"/>
                </a:solidFill>
                <a:effectLst/>
              </a:rPr>
            </a:br>
            <a:r>
              <a:rPr lang="hr-HR" b="0" i="0" dirty="0">
                <a:solidFill>
                  <a:srgbClr val="000000"/>
                </a:solidFill>
                <a:effectLst/>
              </a:rPr>
              <a:t>razvoja do 2030. Program do 2030. temelji se na ciljevima održivog razvoja - obuhvaća tri dimenzije održivosti: gospodarsku, socijalnu i okolišnu</a:t>
            </a:r>
          </a:p>
          <a:p>
            <a:br>
              <a:rPr lang="hr-HR" b="0" i="0" dirty="0">
                <a:solidFill>
                  <a:srgbClr val="000000"/>
                </a:solidFill>
                <a:effectLst/>
              </a:rPr>
            </a:br>
            <a:r>
              <a:rPr lang="hr-HR" b="0" i="0" dirty="0">
                <a:solidFill>
                  <a:srgbClr val="000000"/>
                </a:solidFill>
                <a:effectLst/>
              </a:rPr>
              <a:t>Pariški sporazumom o promjeni klime („Pariški sporazum”)</a:t>
            </a:r>
            <a:r>
              <a:rPr lang="hr-HR" dirty="0"/>
              <a:t> – studeni 2016.</a:t>
            </a:r>
          </a:p>
          <a:p>
            <a:br>
              <a:rPr lang="hr-HR" dirty="0"/>
            </a:br>
            <a:r>
              <a:rPr lang="hr-HR" b="1" dirty="0">
                <a:solidFill>
                  <a:srgbClr val="375C1E"/>
                </a:solidFill>
              </a:rPr>
              <a:t>Ugovor o Europskoj uniji i Ugovor o funkcioniranju Europske unije</a:t>
            </a:r>
          </a:p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26F5973-B76B-E187-87C9-5BEA3CDA77EC}"/>
              </a:ext>
            </a:extLst>
          </p:cNvPr>
          <p:cNvSpPr txBox="1"/>
          <p:nvPr/>
        </p:nvSpPr>
        <p:spPr>
          <a:xfrm>
            <a:off x="4691108" y="1120676"/>
            <a:ext cx="140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1"/>
                </a:solidFill>
              </a:rPr>
              <a:t>Buđenje</a:t>
            </a:r>
          </a:p>
        </p:txBody>
      </p:sp>
      <p:pic>
        <p:nvPicPr>
          <p:cNvPr id="1026" name="Picture 2" descr="analog alarm clock at 11::55 preview">
            <a:extLst>
              <a:ext uri="{FF2B5EF4-FFF2-40B4-BE49-F238E27FC236}">
                <a16:creationId xmlns:a16="http://schemas.microsoft.com/office/drawing/2014/main" id="{5F5BAF8B-7ECF-442B-2BE3-CF7BEEA13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14550">
            <a:off x="7625917" y="424765"/>
            <a:ext cx="3675633" cy="244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33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A725859E-74A5-EF5A-46BA-E63827836B7D}"/>
              </a:ext>
            </a:extLst>
          </p:cNvPr>
          <p:cNvSpPr txBox="1"/>
          <p:nvPr/>
        </p:nvSpPr>
        <p:spPr>
          <a:xfrm>
            <a:off x="4806703" y="450204"/>
            <a:ext cx="257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1"/>
                </a:solidFill>
              </a:rPr>
              <a:t>EU taksonomija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6051089-8A33-818A-0301-4389092903D8}"/>
              </a:ext>
            </a:extLst>
          </p:cNvPr>
          <p:cNvSpPr txBox="1"/>
          <p:nvPr/>
        </p:nvSpPr>
        <p:spPr>
          <a:xfrm>
            <a:off x="1038688" y="2158105"/>
            <a:ext cx="102980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sz="1800" b="1" i="0" dirty="0">
                <a:solidFill>
                  <a:srgbClr val="000000"/>
                </a:solidFill>
                <a:effectLst/>
                <a:latin typeface="+mj-lt"/>
              </a:rPr>
              <a:t>EU Taksonomija </a:t>
            </a:r>
            <a:r>
              <a:rPr lang="hr-HR" sz="1800" b="0" i="0" dirty="0">
                <a:solidFill>
                  <a:srgbClr val="000000"/>
                </a:solidFill>
                <a:effectLst/>
                <a:latin typeface="+mj-lt"/>
              </a:rPr>
              <a:t>je klasifikacijski alat koji daje jasne informacije koje su to investicije i aktivnosti održive i koji pomaže investitorima i tvrtkama da ulažu i u okolišno prihvatljive gospodarske aktivnosti</a:t>
            </a:r>
            <a:br>
              <a:rPr lang="hr-HR" dirty="0">
                <a:latin typeface="+mj-lt"/>
              </a:rPr>
            </a:br>
            <a:endParaRPr lang="hr-HR" b="0" i="0" dirty="0">
              <a:solidFill>
                <a:srgbClr val="191F23"/>
              </a:solidFill>
              <a:effectLst/>
              <a:latin typeface="+mj-lt"/>
            </a:endParaRPr>
          </a:p>
          <a:p>
            <a:pPr marL="285750" indent="-285750" algn="l">
              <a:buFontTx/>
              <a:buChar char="-"/>
            </a:pPr>
            <a:r>
              <a:rPr lang="hr-HR" b="0" i="0" dirty="0">
                <a:solidFill>
                  <a:srgbClr val="191F23"/>
                </a:solidFill>
                <a:effectLst/>
                <a:latin typeface="+mj-lt"/>
              </a:rPr>
              <a:t>skupina tehničkih stručnjaka koju je osnovala Europska komisija</a:t>
            </a:r>
          </a:p>
          <a:p>
            <a:pPr marL="285750" indent="-285750" algn="l">
              <a:buFontTx/>
              <a:buChar char="-"/>
            </a:pPr>
            <a:r>
              <a:rPr lang="hr-HR" b="0" i="0" dirty="0">
                <a:solidFill>
                  <a:srgbClr val="191F23"/>
                </a:solidFill>
                <a:effectLst/>
                <a:latin typeface="+mj-lt"/>
              </a:rPr>
              <a:t>konzultacija s više od 200 stručnjaka i znanstvenika iz industrije</a:t>
            </a:r>
          </a:p>
          <a:p>
            <a:pPr marL="285750" indent="-285750" algn="l">
              <a:buFontTx/>
              <a:buChar char="-"/>
            </a:pPr>
            <a:r>
              <a:rPr lang="hr-HR" b="1" dirty="0">
                <a:solidFill>
                  <a:srgbClr val="191F23"/>
                </a:solidFill>
                <a:latin typeface="+mj-lt"/>
              </a:rPr>
              <a:t>cilj</a:t>
            </a:r>
            <a:r>
              <a:rPr lang="hr-HR" b="1" i="0" dirty="0">
                <a:solidFill>
                  <a:srgbClr val="191F23"/>
                </a:solidFill>
                <a:effectLst/>
                <a:latin typeface="+mj-lt"/>
              </a:rPr>
              <a:t> </a:t>
            </a:r>
            <a:r>
              <a:rPr lang="hr-HR" b="0" i="0" dirty="0">
                <a:solidFill>
                  <a:srgbClr val="191F23"/>
                </a:solidFill>
                <a:effectLst/>
                <a:latin typeface="+mj-lt"/>
              </a:rPr>
              <a:t>je pružiti jasnoću i korporacijama i investicijskim tvrtkama o tome koliko su različite aktivnosti prihvatljive za okoliš i potaknuti više kapitala za financiranje zelenijih gospodarskih aktivnosti</a:t>
            </a:r>
          </a:p>
        </p:txBody>
      </p:sp>
    </p:spTree>
    <p:extLst>
      <p:ext uri="{BB962C8B-B14F-4D97-AF65-F5344CB8AC3E}">
        <p14:creationId xmlns:p14="http://schemas.microsoft.com/office/powerpoint/2010/main" val="222523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99410EC-CA76-2BBB-409C-6D61CAA3B3E8}"/>
              </a:ext>
            </a:extLst>
          </p:cNvPr>
          <p:cNvSpPr txBox="1"/>
          <p:nvPr/>
        </p:nvSpPr>
        <p:spPr>
          <a:xfrm>
            <a:off x="4806703" y="463365"/>
            <a:ext cx="257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1"/>
                </a:solidFill>
              </a:rPr>
              <a:t>EU taksonomija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40F4430-7471-35A4-2DB7-703000A70B29}"/>
              </a:ext>
            </a:extLst>
          </p:cNvPr>
          <p:cNvSpPr txBox="1"/>
          <p:nvPr/>
        </p:nvSpPr>
        <p:spPr>
          <a:xfrm>
            <a:off x="986900" y="1787751"/>
            <a:ext cx="102181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b="0" i="0" dirty="0">
                <a:solidFill>
                  <a:srgbClr val="191F23"/>
                </a:solidFill>
                <a:effectLst/>
                <a:latin typeface="+mj-lt"/>
              </a:rPr>
              <a:t>Kako bi se utvrdilo da su usklađene s taksonomijom, aktivnosti moraju značajno pridonijeti jednom od 6 ciljeva zaštite okoliša, a ne značajno štetiti nijednom drugom (engl. </a:t>
            </a:r>
            <a:r>
              <a:rPr lang="hr-HR" b="0" i="1" dirty="0">
                <a:solidFill>
                  <a:srgbClr val="191F23"/>
                </a:solidFill>
                <a:effectLst/>
                <a:latin typeface="+mj-lt"/>
              </a:rPr>
              <a:t>Do No </a:t>
            </a:r>
            <a:r>
              <a:rPr lang="hr-HR" b="0" i="1" dirty="0" err="1">
                <a:solidFill>
                  <a:srgbClr val="191F23"/>
                </a:solidFill>
                <a:effectLst/>
                <a:latin typeface="+mj-lt"/>
              </a:rPr>
              <a:t>Significant</a:t>
            </a:r>
            <a:r>
              <a:rPr lang="hr-HR" b="0" i="1" dirty="0">
                <a:solidFill>
                  <a:srgbClr val="191F23"/>
                </a:solidFill>
                <a:effectLst/>
                <a:latin typeface="+mj-lt"/>
              </a:rPr>
              <a:t> </a:t>
            </a:r>
            <a:r>
              <a:rPr lang="hr-HR" b="0" i="1" dirty="0" err="1">
                <a:solidFill>
                  <a:srgbClr val="191F23"/>
                </a:solidFill>
                <a:effectLst/>
                <a:latin typeface="+mj-lt"/>
              </a:rPr>
              <a:t>Harm</a:t>
            </a:r>
            <a:r>
              <a:rPr lang="hr-HR" b="0" i="1" dirty="0">
                <a:solidFill>
                  <a:srgbClr val="191F23"/>
                </a:solidFill>
                <a:effectLst/>
                <a:latin typeface="+mj-lt"/>
              </a:rPr>
              <a:t> </a:t>
            </a:r>
            <a:r>
              <a:rPr lang="hr-HR" b="0" i="0" dirty="0">
                <a:solidFill>
                  <a:srgbClr val="191F23"/>
                </a:solidFill>
                <a:effectLst/>
                <a:latin typeface="+mj-lt"/>
              </a:rPr>
              <a:t>– DNSH)</a:t>
            </a:r>
          </a:p>
          <a:p>
            <a:pPr algn="l"/>
            <a:endParaRPr lang="hr-HR" b="0" i="0" dirty="0">
              <a:solidFill>
                <a:srgbClr val="191F23"/>
              </a:solidFill>
              <a:effectLst/>
              <a:latin typeface="+mj-lt"/>
            </a:endParaRPr>
          </a:p>
          <a:p>
            <a:pPr algn="l"/>
            <a:r>
              <a:rPr lang="hr-HR" b="0" i="0" dirty="0">
                <a:solidFill>
                  <a:srgbClr val="191F23"/>
                </a:solidFill>
                <a:effectLst/>
                <a:latin typeface="+mj-lt"/>
              </a:rPr>
              <a:t>Šest ekoloških ciljeva definiranih u Taksonomiji su:</a:t>
            </a:r>
          </a:p>
          <a:p>
            <a:pPr algn="l"/>
            <a:endParaRPr lang="hr-HR" b="0" i="0" dirty="0">
              <a:solidFill>
                <a:srgbClr val="191F23"/>
              </a:solidFill>
              <a:effectLst/>
              <a:latin typeface="+mj-lt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71DB105-5520-9D0A-4069-5D1E6DF146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85" y="3258104"/>
            <a:ext cx="10993515" cy="25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0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39F94719-0230-7960-3B03-0615BD42CCD1}"/>
              </a:ext>
            </a:extLst>
          </p:cNvPr>
          <p:cNvSpPr txBox="1"/>
          <p:nvPr/>
        </p:nvSpPr>
        <p:spPr>
          <a:xfrm>
            <a:off x="4491546" y="401222"/>
            <a:ext cx="301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1"/>
                </a:solidFill>
              </a:rPr>
              <a:t>Za lakše snalaženje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0DE2762-821B-B4D8-EC61-80277EEE9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3705"/>
            <a:ext cx="10515600" cy="559389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r-HR" sz="2500" b="1" i="0" dirty="0">
                <a:solidFill>
                  <a:srgbClr val="000000"/>
                </a:solidFill>
                <a:effectLst/>
                <a:latin typeface="+mj-lt"/>
              </a:rPr>
              <a:t>Osnovni dokumenti EU Taksonomije</a:t>
            </a:r>
            <a: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  <a:b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  <a:t>Uredba 2020/852 o uspostavi okvira za olakšavanje održivih ulaganja i izmjeni Uredbe (EU) 2019/2088 (Uredba o EU taksonomiji)</a:t>
            </a:r>
            <a:b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  <a:t>https://eur-lex.europa.eu/legal-content/HR/TXT/PDF/?uri=CELEX:32020R0852&amp;from=EN</a:t>
            </a:r>
            <a:b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  <a:t>Delegirana uredba komisije (EU) o dopuni Uredbe (EU) 2020/852 utvrđivanjem kriterija tehničke provjere na temelju kojih se</a:t>
            </a:r>
            <a:b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  <a:t>određuje pod kojim se uvjetima smatra da ekonomska djelatnost znatno doprinosi ublažavanju klimatskih promjena ili prilagodbi</a:t>
            </a:r>
            <a:b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  <a:t>klimatskim promjenama i nanosi li ta ekonomska djelatnost bitnu štetu kojem drugom okolišnom cilju 2021/2139– Prilog 1 i 2</a:t>
            </a:r>
            <a:b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000FF"/>
                </a:solidFill>
                <a:effectLst/>
                <a:latin typeface="+mj-lt"/>
              </a:rPr>
              <a:t>EUR-</a:t>
            </a:r>
            <a:r>
              <a:rPr lang="hr-HR" sz="2500" b="0" i="0" dirty="0" err="1">
                <a:solidFill>
                  <a:srgbClr val="0000FF"/>
                </a:solidFill>
                <a:effectLst/>
                <a:latin typeface="+mj-lt"/>
              </a:rPr>
              <a:t>Lex</a:t>
            </a:r>
            <a:r>
              <a:rPr lang="hr-HR" sz="2500" b="0" i="0" dirty="0">
                <a:solidFill>
                  <a:srgbClr val="0000FF"/>
                </a:solidFill>
                <a:effectLst/>
                <a:latin typeface="+mj-lt"/>
              </a:rPr>
              <a:t> - L:2021:442:TOC - EN - EUR-</a:t>
            </a:r>
            <a:r>
              <a:rPr lang="hr-HR" sz="2500" b="0" i="0" dirty="0" err="1">
                <a:solidFill>
                  <a:srgbClr val="0000FF"/>
                </a:solidFill>
                <a:effectLst/>
                <a:latin typeface="+mj-lt"/>
              </a:rPr>
              <a:t>Lex</a:t>
            </a:r>
            <a:r>
              <a:rPr lang="hr-HR" sz="2500" b="0" i="0" dirty="0">
                <a:solidFill>
                  <a:srgbClr val="0000FF"/>
                </a:solidFill>
                <a:effectLst/>
                <a:latin typeface="+mj-lt"/>
              </a:rPr>
              <a:t> (europa.eu)</a:t>
            </a:r>
            <a:br>
              <a:rPr lang="hr-HR" sz="2500" b="0" i="0" dirty="0">
                <a:solidFill>
                  <a:srgbClr val="0000FF"/>
                </a:solidFill>
                <a:effectLst/>
                <a:latin typeface="+mj-lt"/>
              </a:rPr>
            </a:br>
            <a:r>
              <a:rPr lang="hr-HR" sz="2500" b="1" i="0" dirty="0">
                <a:solidFill>
                  <a:srgbClr val="000000"/>
                </a:solidFill>
                <a:effectLst/>
                <a:latin typeface="+mj-lt"/>
              </a:rPr>
              <a:t>Ostali vezani dokumenti:</a:t>
            </a:r>
            <a:br>
              <a:rPr lang="hr-HR" sz="2500" b="1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  <a:t>Akcijski plan za financiranje održivog rasta COM(2018) 97</a:t>
            </a:r>
            <a:b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  <a:t>https://eur-lex.europa.eu/legal-content/HR/TXT/PDF/?uri=CELEX:52018DC0097&amp;from=EN</a:t>
            </a:r>
            <a:b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  <a:t>Uredba o uspostavi okvira za olakšavanje održivih ulaganja COM(2018) 353</a:t>
            </a:r>
            <a:b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  <a:t>https://eur-lex.europa.eu/legal-content/HR/TXT/PDF/?uri=CELEX:52018PC0353&amp;from=en</a:t>
            </a:r>
            <a:b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  <a:t>Uredba o objavama povezanim s održivosti u sektoru financijskih usluga 2019/2088</a:t>
            </a:r>
            <a:b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  <a:t>https://eur-lex.europa.eu/legal-content/HR/TXT/PDF/?uri=CELEX:32019R2088&amp;from=EN</a:t>
            </a:r>
            <a:b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  <a:t>DELEGIRANA UREDBA KOMISIJE (EU) …/... o dopuni Uredbe (EU) 2020/852 Europskog parlamenta i Vijeća utvrđivanjem sadržaja</a:t>
            </a:r>
            <a:b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  <a:t>i prikaza informacija o okolišno održivim ekonomskim djelatnostima koje objavljuju poduzeća na koja se primjenjuje članak 19.a</a:t>
            </a:r>
            <a:b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  <a:t>ili članak 29.a Direktive 2013/34/EU i utvrđivanjem metodologije obveznog objavljivanja informacija C(2021) 4987</a:t>
            </a:r>
            <a:b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  <a:t>https://eur-lex.europa.eu/legal-content/HR/TXT/?uri=PI_COM:C(2021)4987</a:t>
            </a:r>
            <a:b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  <a:t>Uredba o uspostavi Mehanizma za oporavak i otpornost 2021/241</a:t>
            </a:r>
            <a:b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  <a:t>https://eur-lex.europa.eu/legal-content/HR/TXT/?uri=CELEX:32021R0241</a:t>
            </a:r>
            <a:b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</a:br>
            <a:r>
              <a:rPr lang="hr-HR" sz="2500" b="1" i="0" dirty="0">
                <a:solidFill>
                  <a:srgbClr val="000000"/>
                </a:solidFill>
                <a:effectLst/>
                <a:latin typeface="+mj-lt"/>
              </a:rPr>
              <a:t>Smjernice i priručnici:</a:t>
            </a:r>
            <a:br>
              <a:rPr lang="hr-HR" sz="2500" b="1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  <a:t>Tehničke smjernice o primjeni načela </a:t>
            </a:r>
            <a:r>
              <a:rPr lang="hr-HR" sz="2500" b="0" i="0" dirty="0" err="1">
                <a:solidFill>
                  <a:srgbClr val="000000"/>
                </a:solidFill>
                <a:effectLst/>
                <a:latin typeface="+mj-lt"/>
              </a:rPr>
              <a:t>nenanošenja</a:t>
            </a:r>
            <a: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  <a:t> bitne štete u okviru Uredbe o Mehanizmu za oporavak i otpornost (2021/C 58/01)</a:t>
            </a:r>
            <a:b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  <a:t>https://eur-lex.europa.eu/legal-content/HR/TXT/PDF/?uri=CELEX:52021XC0218(01)&amp;from=HR)</a:t>
            </a:r>
            <a:b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  <a:t>EIB Metodologija za izračun ugljičnog otiska</a:t>
            </a:r>
            <a:b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  <a:t>https://www.eib.org/attachments/strategies/eib_project_carbon_footprint_methodologies_en.pdf</a:t>
            </a:r>
            <a:b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  <a:t>Tehničke smjernice za pripremu infrastrukture za klimatske promjene u razdoblju 2021. – 2027.</a:t>
            </a:r>
            <a:b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  <a:t>https://eur-lex.europa.eu/legal-content/HR/TXT/HTML/?uri=OJ:C:2021:373:FULL&amp;from=EN</a:t>
            </a:r>
            <a:b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</a:br>
            <a:r>
              <a:rPr lang="hr-HR" sz="2500" b="1" i="0" dirty="0">
                <a:solidFill>
                  <a:srgbClr val="000000"/>
                </a:solidFill>
                <a:effectLst/>
                <a:latin typeface="+mj-lt"/>
              </a:rPr>
              <a:t>Ostale korisne poveznice:</a:t>
            </a:r>
            <a:br>
              <a:rPr lang="hr-HR" sz="2500" b="1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  <a:t>EU Taksonomija Europske komisije:</a:t>
            </a:r>
            <a:b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  <a:t>https://ec.europa.eu/info/business-economy-euro/banking-and-finance/sustainable-finance/eu-taxonomy-sustainable-activities_en</a:t>
            </a:r>
            <a:b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  <a:t>Kompas EU taksonomije prema podjeli na sektore i aktivnosti:</a:t>
            </a:r>
            <a:b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  <a:t>https://ec.europa.eu/sustainable-finance-taxonomy/</a:t>
            </a:r>
            <a:b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  <a:t>Popis ovlaštenika za poslove u područjima okoliša i prirode:</a:t>
            </a:r>
            <a:b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  <a:t>https://mingor.gov.hr/UserDocsImages//UPRAVA-ZA-PROCJENU-UTJECAJA-NA-OKOLIS-ODRZIVO-GOSPODARENJE-OTPADOM/Strucne%20osobe//Popis_pravnih_osoba.pdf</a:t>
            </a:r>
            <a:b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  <a:t>Legislativa i informacijski sustav gospodarenja otpadom:</a:t>
            </a:r>
            <a:b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  <a:t>http://www.haop.hr/hr/propisi-za-podrucje-gospodarenja-otpadom/propisi-za-podrucje-gospodarenja-otpadom</a:t>
            </a:r>
            <a:b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  <a:t>http://www.haop.hr/hr/informacijski-sustavi/informacijski-sustav-zastite-okolisa/gospodarenje-otpadom</a:t>
            </a:r>
            <a:b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  <a:t>Legislativa zaštićenih područja prirode i </a:t>
            </a:r>
            <a:r>
              <a:rPr lang="hr-HR" sz="2500" b="0" i="0" dirty="0" err="1">
                <a:solidFill>
                  <a:srgbClr val="000000"/>
                </a:solidFill>
                <a:effectLst/>
                <a:latin typeface="+mj-lt"/>
              </a:rPr>
              <a:t>Bioportal</a:t>
            </a:r>
            <a: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  <a:br>
              <a:rPr lang="hr-HR" sz="25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r-HR" sz="2500" b="0" i="0" dirty="0">
                <a:solidFill>
                  <a:srgbClr val="0563C1"/>
                </a:solidFill>
                <a:effectLst/>
                <a:latin typeface="+mj-lt"/>
              </a:rPr>
              <a:t>http://www.haop.hr/hr/tematska-podrucja/zasticena-podrucja/zasticena-podrucja/sto-je-zasticeno-podrucje</a:t>
            </a:r>
            <a:r>
              <a:rPr lang="hr-HR" sz="2500" dirty="0">
                <a:latin typeface="+mj-lt"/>
              </a:rPr>
              <a:t> 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2258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2089</Words>
  <Application>Microsoft Office PowerPoint</Application>
  <PresentationFormat>Široki zaslon</PresentationFormat>
  <Paragraphs>111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9" baseType="lpstr">
      <vt:lpstr>Arial</vt:lpstr>
      <vt:lpstr>Montserrat</vt:lpstr>
      <vt:lpstr>OpenSans</vt:lpstr>
      <vt:lpstr>Wingdings</vt:lpstr>
      <vt:lpstr>Wingdings 3</vt:lpstr>
      <vt:lpstr>Office Theme</vt:lpstr>
      <vt:lpstr>PowerPoint prezentacija</vt:lpstr>
      <vt:lpstr>PowerPoint prezentacija</vt:lpstr>
      <vt:lpstr>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Izgradnja Regionalnog distribucijskog centra za voće i povrće</vt:lpstr>
      <vt:lpstr>(1) Ublažavanje klimatskih promjena</vt:lpstr>
      <vt:lpstr>(1) Ublažavanje klimatskih promjena</vt:lpstr>
      <vt:lpstr>(2) Prilagodba klimatskim promjenama</vt:lpstr>
      <vt:lpstr>(3) Održiva uporaba i zaštita vodnih i morskih resursa</vt:lpstr>
      <vt:lpstr>(4) Prelazak na kružno gospodarstvo, uključujući sprečavanje nastanka otpada i recikliranje</vt:lpstr>
      <vt:lpstr>(5) Sprečavanje i kontrola onečišćenja</vt:lpstr>
      <vt:lpstr>(6) Zaštita i obnova bioraznolikosti i ekosustava</vt:lpstr>
      <vt:lpstr>Kontrola Europskog revizorskog suda</vt:lpstr>
      <vt:lpstr>Energetska obnova zgrade Muzeja likovnih umjetnosti</vt:lpstr>
      <vt:lpstr>DNSH u prijavi projekta</vt:lpstr>
      <vt:lpstr>Novi izazovi… </vt:lpstr>
      <vt:lpstr>Hvala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Ivana Martinović</dc:creator>
  <cp:lastModifiedBy>Denis Ćosić</cp:lastModifiedBy>
  <cp:revision>91</cp:revision>
  <dcterms:created xsi:type="dcterms:W3CDTF">2024-07-31T11:40:38Z</dcterms:created>
  <dcterms:modified xsi:type="dcterms:W3CDTF">2024-09-11T06:00:19Z</dcterms:modified>
</cp:coreProperties>
</file>