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94" r:id="rId2"/>
    <p:sldId id="831" r:id="rId3"/>
    <p:sldId id="762" r:id="rId4"/>
    <p:sldId id="745" r:id="rId5"/>
    <p:sldId id="665" r:id="rId6"/>
    <p:sldId id="730" r:id="rId7"/>
    <p:sldId id="728" r:id="rId8"/>
    <p:sldId id="737" r:id="rId9"/>
    <p:sldId id="796" r:id="rId10"/>
    <p:sldId id="797" r:id="rId11"/>
    <p:sldId id="798" r:id="rId12"/>
    <p:sldId id="799" r:id="rId13"/>
    <p:sldId id="800" r:id="rId14"/>
    <p:sldId id="802" r:id="rId15"/>
    <p:sldId id="803" r:id="rId16"/>
    <p:sldId id="804" r:id="rId17"/>
    <p:sldId id="805" r:id="rId18"/>
    <p:sldId id="806" r:id="rId19"/>
    <p:sldId id="807" r:id="rId20"/>
    <p:sldId id="808" r:id="rId21"/>
    <p:sldId id="666" r:id="rId22"/>
    <p:sldId id="790" r:id="rId23"/>
    <p:sldId id="74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A85E-13E7-4CEC-A4DF-69C6ED825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A19D9-B9A7-4A84-A3D8-FAF3B0D4A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4F79-D24D-4FDA-8175-7EDEA524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DBC6-C1BA-4F6E-9D3C-E19703FE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E3D3E-11BA-437C-A6D3-42561B53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19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F4D6-02CE-4EEC-BB8F-9245755C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3C280-F017-4846-97EA-A38AAC051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D5B12-84AE-41CB-989A-0216BFB6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BE601-AA89-4D85-B727-69A32400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0CCBA-3E5B-46FB-B636-7D0D7A66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26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9C64A-7DC3-4FE3-B084-7BB5D4EC1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28EC0-BCE1-4F1E-9C18-210B0CF68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9DD8B-6034-44EC-8BAD-56CFAEB6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44B2-7137-43C8-BC3B-E0D1AC96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FA7F8-9BDB-420C-8399-E0EE481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9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BDB9-5278-42AA-B70F-2B63BCED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6311-0D11-4F58-9FCE-02E97794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2486-3229-4979-8281-AAA165DA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B60A-AD1A-4D03-8EB6-B5DC4FF4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39A1E-D59E-4A92-A5BC-1E3D45F1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72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4859-9437-4719-9AED-7D040AC7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C227E-4CCC-49AD-BE9B-E8D5122A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75CF-33DB-493A-BF5F-47640759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4BB7A-D911-4822-9839-DB738107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95951-24AB-42DB-AAFE-28EBBD15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37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6C08-1041-4F02-A690-8EBEE055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607E-6EAB-47E8-A2BD-FC8606722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33006-3F52-4CC7-8076-C19993302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A1437-0E13-4DA4-ADF0-90DF5E75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D4F1D-1764-43DE-9111-3A68F17F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9733C-7B98-4940-9DD7-1448C36E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24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88A8-37D1-4AAF-AF2E-F007389A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F8BFD-CCC4-4DD3-83D1-84761DC4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181DA-56C4-46FC-A7BD-D05545F3C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5AAE3-8993-451A-A4F7-E6A110462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B5836-11A0-496E-9CEB-03D4935D9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285AF-74CF-4A1F-BAAB-B46C104A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04B675-736D-46DB-95E7-FEEFBBA0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878CB-ABF4-4A88-AA9E-0C6B245B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44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1370-1D3F-46F6-B47F-427FF7E5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8FEB1-F187-4932-BB9C-40DC6E8D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C615F-2A1F-4D68-A7C8-FC51B451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ED21A-0682-4001-A07F-785A1AEE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3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E534E-E561-4B6A-AA4A-91206CE4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5749C-2197-46C5-AB66-6FE057A2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023C9-05F5-47E5-9006-D23DEF83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30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7AB4-2858-496C-8FC8-B7C9A30B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E798-8271-4392-87F7-DD8A34D0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DB85A-39BB-4486-8DB5-14F671AF1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E6A8-4B99-4D3D-A78F-5BD9B30E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4326D-135C-4043-84B2-A71BADEB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F26FE-026A-4BFF-AE3B-FEFB0E58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47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54C2-915E-4CC8-8035-7303A17E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E4770-4ACC-416B-AD32-8D3F40528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E4F37-DBB0-4A07-ADD8-A6F9E72E2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7CB7D-9353-4569-8B6F-C1CD923E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3A0F9-EF9E-4D2A-A954-710141B3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286D-F7E8-4C5C-9D14-64C95A4E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81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FE0EC-6CCB-4C5B-A29F-03C63185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E0D43-0A4F-4260-A2CD-195F1EB8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7367A-E7F0-4618-8F90-8A9399394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B5DD-C304-4D2F-8A69-B4B7A1A7A1FF}" type="datetimeFigureOut">
              <a:rPr lang="hr-HR" smtClean="0"/>
              <a:t>17.9.2024.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3860-B368-4DB4-A81A-A5BC28EB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1EBD-20BB-4E3B-9F4A-89E6D0A18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D5F3-F743-43CC-86E4-6CEF1618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4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011" y="391680"/>
            <a:ext cx="11105978" cy="1433945"/>
          </a:xfrm>
        </p:spPr>
        <p:txBody>
          <a:bodyPr>
            <a:normAutofit/>
          </a:bodyPr>
          <a:lstStyle/>
          <a:p>
            <a:pPr lvl="0"/>
            <a:r>
              <a:rPr lang="hr-HR" dirty="0">
                <a:solidFill>
                  <a:srgbClr val="C00000"/>
                </a:solidFill>
              </a:rPr>
              <a:t>Digitalizacija svih procesa i upravnih tijela županije – mit ili stvarnost?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76C4FC-1596-425B-A2A8-475DD83A3B56}"/>
              </a:ext>
            </a:extLst>
          </p:cNvPr>
          <p:cNvSpPr txBox="1">
            <a:spLocks/>
          </p:cNvSpPr>
          <p:nvPr/>
        </p:nvSpPr>
        <p:spPr>
          <a:xfrm>
            <a:off x="703385" y="4339706"/>
            <a:ext cx="5392615" cy="1848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559E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559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559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559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559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7941E"/>
              </a:buClr>
              <a:buNone/>
            </a:pPr>
            <a:endParaRPr lang="hr-HR" sz="1600" dirty="0">
              <a:solidFill>
                <a:srgbClr val="005FA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hr-HR" sz="14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hr-HR" sz="14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hr-HR" sz="14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hr-HR" sz="1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Vedran Vukobrat, dipl. </a:t>
            </a:r>
            <a:r>
              <a:rPr lang="hr-HR" sz="1400" b="1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iur</a:t>
            </a:r>
            <a:r>
              <a:rPr lang="hr-HR" sz="1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.. 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hr-HR" sz="14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LIBUSOFT CICOM d.o.o.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F3BCB5-FCC7-4A6D-BF3C-38819A65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2" y="6188570"/>
            <a:ext cx="781050" cy="409575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A3C768D7-3FFA-4B62-8C6F-B6FCB1173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4" b="4551"/>
          <a:stretch/>
        </p:blipFill>
        <p:spPr>
          <a:xfrm>
            <a:off x="5664943" y="3055358"/>
            <a:ext cx="5984046" cy="332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14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i="1" dirty="0"/>
              <a:t>Svrha i cilj Zakona</a:t>
            </a:r>
            <a:endParaRPr lang="hr-HR" dirty="0"/>
          </a:p>
          <a:p>
            <a:pPr marL="0" indent="0" algn="ctr">
              <a:buNone/>
            </a:pPr>
            <a:r>
              <a:rPr lang="hr-HR" b="1" dirty="0"/>
              <a:t> Članak 2.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 (1) 	Svrha ovoga Zakona je osiguranje učinkovitosti rada korisnika digitalizacijom procesa, unaprjeđenjima i modernizacijom usluga, </a:t>
            </a:r>
            <a:r>
              <a:rPr lang="hr-HR" b="1" dirty="0"/>
              <a:t>primjenom načela državne informacijske infrastrukture i </a:t>
            </a:r>
            <a:r>
              <a:rPr lang="hr-HR" b="1" dirty="0" err="1"/>
              <a:t>interoperabilnih</a:t>
            </a:r>
            <a:r>
              <a:rPr lang="hr-HR" b="1" dirty="0"/>
              <a:t> rješenja </a:t>
            </a:r>
            <a:r>
              <a:rPr lang="hr-HR" dirty="0"/>
              <a:t>kroz korištenje informacijsko-komunikacijskih tehnoloških rješenja.</a:t>
            </a:r>
          </a:p>
          <a:p>
            <a:pPr marL="0" indent="0" algn="ctr">
              <a:buNone/>
            </a:pPr>
            <a:r>
              <a:rPr lang="hr-HR" b="1" dirty="0"/>
              <a:t>Članak 3.</a:t>
            </a:r>
          </a:p>
          <a:p>
            <a:pPr marL="0" indent="0" algn="just">
              <a:buNone/>
            </a:pPr>
            <a:r>
              <a:rPr lang="hr-HR" b="1" dirty="0"/>
              <a:t>(…)</a:t>
            </a:r>
          </a:p>
          <a:p>
            <a:pPr marL="0" indent="0" algn="just">
              <a:buNone/>
            </a:pPr>
            <a:r>
              <a:rPr lang="hr-HR" b="1" dirty="0"/>
              <a:t>(</a:t>
            </a:r>
            <a:r>
              <a:rPr lang="hr-HR" dirty="0"/>
              <a:t>2) 	Načelo jednokratnog unosa podataka podrazumijeva da se podaci unose u registre </a:t>
            </a:r>
            <a:r>
              <a:rPr lang="hr-HR" b="1" dirty="0">
                <a:solidFill>
                  <a:srgbClr val="C00000"/>
                </a:solidFill>
              </a:rPr>
              <a:t>samo jednom</a:t>
            </a:r>
            <a:r>
              <a:rPr lang="hr-HR" dirty="0"/>
              <a:t>, te su tim jednokratnim unosom dostupni svim korisnicima.</a:t>
            </a:r>
          </a:p>
          <a:p>
            <a:pPr marL="0" indent="0" algn="just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97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dirty="0"/>
              <a:t>Korisnici državne informacijske infrastrukture</a:t>
            </a:r>
          </a:p>
          <a:p>
            <a:pPr marL="0" indent="0" algn="ctr">
              <a:buNone/>
            </a:pPr>
            <a:r>
              <a:rPr lang="hr-HR" b="1" dirty="0"/>
              <a:t>Članak 6.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(1) 	Korisnici državne informacijske infrastrukture </a:t>
            </a:r>
            <a:r>
              <a:rPr lang="hr-HR" b="1" dirty="0"/>
              <a:t>dužni</a:t>
            </a:r>
            <a:r>
              <a:rPr lang="hr-HR" dirty="0"/>
              <a:t> su državnu informacijsku infrastrukturu koristiti u skladu s ovim Zakonom.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(2) 	Korisnici državne informacijske infrastrukture (u daljnjem tekstu: korisnici) su tijela državne uprave i druga državna tijela, </a:t>
            </a:r>
            <a:r>
              <a:rPr lang="hr-HR" b="1" dirty="0">
                <a:solidFill>
                  <a:srgbClr val="C00000"/>
                </a:solidFill>
              </a:rPr>
              <a:t>jedinice lokalne i područne (regionalne) samouprave</a:t>
            </a:r>
            <a:r>
              <a:rPr lang="hr-HR" dirty="0"/>
              <a:t>, </a:t>
            </a:r>
            <a:r>
              <a:rPr lang="hr-HR" b="1" dirty="0"/>
              <a:t>pravne osobe s javnim ovlastima</a:t>
            </a:r>
            <a:r>
              <a:rPr lang="hr-HR" dirty="0"/>
              <a:t>, javne ustanove čiji je jedini osnivač Republika Hrvatska, gospodarski subjekti i neprofitne pravne osobe.</a:t>
            </a:r>
          </a:p>
          <a:p>
            <a:pPr marL="0" indent="0" algn="just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424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700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dirty="0"/>
              <a:t>Mogućnost korištenja </a:t>
            </a:r>
          </a:p>
          <a:p>
            <a:pPr marL="0" indent="0" algn="ctr">
              <a:buNone/>
            </a:pPr>
            <a:r>
              <a:rPr lang="hr-HR" dirty="0"/>
              <a:t>državne informacijske infrastrukture</a:t>
            </a:r>
          </a:p>
          <a:p>
            <a:pPr marL="0" indent="0" algn="ctr">
              <a:buNone/>
            </a:pPr>
            <a:r>
              <a:rPr lang="hr-HR" b="1" dirty="0"/>
              <a:t>Članak 8.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(1) </a:t>
            </a:r>
            <a:r>
              <a:rPr lang="hr-HR" b="1" dirty="0"/>
              <a:t>Jedinice lokalne i područne (regionalne) samouprave </a:t>
            </a:r>
            <a:r>
              <a:rPr lang="hr-HR" b="1" dirty="0">
                <a:solidFill>
                  <a:srgbClr val="C00000"/>
                </a:solidFill>
              </a:rPr>
              <a:t>mogu</a:t>
            </a:r>
            <a:r>
              <a:rPr lang="hr-HR" dirty="0"/>
              <a:t>, </a:t>
            </a:r>
            <a:r>
              <a:rPr lang="hr-HR" b="1" dirty="0">
                <a:solidFill>
                  <a:srgbClr val="C00000"/>
                </a:solidFill>
              </a:rPr>
              <a:t>na njihov zahtjev</a:t>
            </a:r>
            <a:r>
              <a:rPr lang="hr-HR" dirty="0"/>
              <a:t>, koristiti državnu informacijsku infrastrukturu, u skladu s ovim Zakonom. </a:t>
            </a:r>
          </a:p>
          <a:p>
            <a:pPr marL="0" indent="0" algn="just">
              <a:buNone/>
            </a:pPr>
            <a:r>
              <a:rPr lang="hr-HR" dirty="0"/>
              <a:t>(2) </a:t>
            </a:r>
            <a:r>
              <a:rPr lang="hr-HR" b="1" dirty="0"/>
              <a:t>Pravne osobe s javnim ovlastima </a:t>
            </a:r>
            <a:r>
              <a:rPr lang="hr-HR" b="1" dirty="0">
                <a:solidFill>
                  <a:srgbClr val="C00000"/>
                </a:solidFill>
              </a:rPr>
              <a:t>mogu, na njihov zahtjev</a:t>
            </a:r>
            <a:r>
              <a:rPr lang="hr-HR" dirty="0"/>
              <a:t>, koristiti državnu informacijsku infrastrukturu isključivo u području koje se odnosi na javnu ovlast koju obavljaju. </a:t>
            </a:r>
          </a:p>
          <a:p>
            <a:pPr marL="0" indent="0" algn="just">
              <a:buNone/>
            </a:pPr>
            <a:r>
              <a:rPr lang="hr-HR" dirty="0"/>
              <a:t>(3) Državnu informacijsku infrastrukturu mogu, na njihov zahtjev, koristiti i gospodarski subjekti i neprofitne pravne osobe, u skladu s ovim Zakonom.</a:t>
            </a:r>
          </a:p>
          <a:p>
            <a:pPr marL="0" indent="0" algn="just">
              <a:buNone/>
            </a:pPr>
            <a:r>
              <a:rPr lang="hr-HR" dirty="0"/>
              <a:t>(4) O zahtjevu jedinice lokalne i područne (regionalne) samouprave, pravne osobe s javnim ovlastima, gospodarskih subjekata i neprofitnih pravnih osoba za korištenjem državne informacijske infrastrukture </a:t>
            </a:r>
            <a:r>
              <a:rPr lang="hr-HR" b="1" dirty="0"/>
              <a:t>odlučuje tijelo državne uprave nadležno za digitalnu transformaciju </a:t>
            </a:r>
            <a:r>
              <a:rPr lang="hr-HR" dirty="0"/>
              <a:t>u skladu s ovim Zakonom. </a:t>
            </a:r>
          </a:p>
          <a:p>
            <a:pPr marL="0" indent="0" algn="just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A7E246-EACE-417F-8572-FE59568BEF12}"/>
              </a:ext>
            </a:extLst>
          </p:cNvPr>
          <p:cNvSpPr/>
          <p:nvPr/>
        </p:nvSpPr>
        <p:spPr>
          <a:xfrm>
            <a:off x="7036231" y="365125"/>
            <a:ext cx="4478637" cy="2137728"/>
          </a:xfrm>
          <a:prstGeom prst="wedgeEllipseCallout">
            <a:avLst>
              <a:gd name="adj1" fmla="val -55753"/>
              <a:gd name="adj2" fmla="val 1481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NB! </a:t>
            </a:r>
            <a:r>
              <a:rPr lang="hr-HR" dirty="0">
                <a:solidFill>
                  <a:srgbClr val="C00000"/>
                </a:solidFill>
              </a:rPr>
              <a:t>Tijela državne uprave i druga državna tijela te javne ustanove kojima je osnivač RH </a:t>
            </a:r>
            <a:r>
              <a:rPr lang="hr-HR" b="1" dirty="0">
                <a:solidFill>
                  <a:srgbClr val="C00000"/>
                </a:solidFill>
              </a:rPr>
              <a:t>dužni</a:t>
            </a:r>
            <a:r>
              <a:rPr lang="hr-HR" dirty="0">
                <a:solidFill>
                  <a:srgbClr val="C00000"/>
                </a:solidFill>
              </a:rPr>
              <a:t> su koristiti DII (</a:t>
            </a:r>
            <a:r>
              <a:rPr lang="hr-HR" dirty="0" err="1">
                <a:solidFill>
                  <a:srgbClr val="C00000"/>
                </a:solidFill>
              </a:rPr>
              <a:t>lk</a:t>
            </a:r>
            <a:r>
              <a:rPr lang="hr-HR" dirty="0">
                <a:solidFill>
                  <a:srgbClr val="C00000"/>
                </a:solidFill>
              </a:rPr>
              <a:t>. 7)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F693CFC-AF24-49D5-ADEA-41356B980AB0}"/>
              </a:ext>
            </a:extLst>
          </p:cNvPr>
          <p:cNvSpPr/>
          <p:nvPr/>
        </p:nvSpPr>
        <p:spPr>
          <a:xfrm>
            <a:off x="8586061" y="5625885"/>
            <a:ext cx="1873630" cy="866990"/>
          </a:xfrm>
          <a:prstGeom prst="wedgeEllipseCallout">
            <a:avLst>
              <a:gd name="adj1" fmla="val -84459"/>
              <a:gd name="adj2" fmla="val -6362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SDURDD?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DE798-FBF9-42DE-9514-CBE6CC86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8082">
            <a:off x="10058400" y="5178425"/>
            <a:ext cx="12954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8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77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b="1" dirty="0"/>
              <a:t>IV. SUSTAV E-GRAĐANI</a:t>
            </a:r>
          </a:p>
          <a:p>
            <a:pPr marL="0" indent="0" algn="ctr">
              <a:buNone/>
            </a:pPr>
            <a:r>
              <a:rPr lang="hr-HR" dirty="0"/>
              <a:t>Korištenje sustava</a:t>
            </a:r>
          </a:p>
          <a:p>
            <a:pPr marL="0" indent="0" algn="ctr">
              <a:buNone/>
            </a:pPr>
            <a:r>
              <a:rPr lang="hr-HR" b="1" dirty="0"/>
              <a:t>Članak 15.</a:t>
            </a:r>
          </a:p>
          <a:p>
            <a:pPr marL="0" indent="0" algn="just">
              <a:buNone/>
            </a:pPr>
            <a:r>
              <a:rPr lang="hr-HR" dirty="0"/>
              <a:t>(1) </a:t>
            </a:r>
            <a:r>
              <a:rPr lang="hr-HR" b="1" dirty="0"/>
              <a:t>e-Građani</a:t>
            </a:r>
            <a:r>
              <a:rPr lang="hr-HR" dirty="0"/>
              <a:t> je informacijski sustav koji omogućava pristup javnim informacijama i e-uslugama na jednom mjestu, kao i siguran pristup osobnim podacima putem e-usluga i elektroničku komunikaciju korisnika državne informacijske infrastrukture s fizičkim i pravnim osobama.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(2) Obveznici iz članka 7. ovoga Zakona, </a:t>
            </a:r>
            <a:r>
              <a:rPr lang="hr-HR" b="1" dirty="0"/>
              <a:t>kao i jedinice lokalne i područne (regionalne) samouprave i pravne osobe s javnim ovlastima koji koriste državnu informacijsku infrastrukturu </a:t>
            </a:r>
            <a:r>
              <a:rPr lang="hr-HR" b="1" u="sng" dirty="0"/>
              <a:t>na vlastiti zahtjev</a:t>
            </a:r>
            <a:r>
              <a:rPr lang="hr-HR" b="1" dirty="0"/>
              <a:t>, </a:t>
            </a:r>
            <a:r>
              <a:rPr lang="hr-HR" b="1" dirty="0">
                <a:solidFill>
                  <a:srgbClr val="C00000"/>
                </a:solidFill>
              </a:rPr>
              <a:t>su obvezna koristiti sustav e-Građani </a:t>
            </a:r>
            <a:r>
              <a:rPr lang="hr-HR" b="1" dirty="0"/>
              <a:t>i sve njegove dijelove za pružanje e-usluga kao i za elektroničku komunikaciju u svrhu dostave obavijesti i akata fizičkim i pravnim osobama te za objavu pravovremenih i točnih informacija o poslovima koje obavljaju </a:t>
            </a:r>
            <a:r>
              <a:rPr lang="hr-HR" dirty="0"/>
              <a:t>i uslugama koje pružaju. </a:t>
            </a:r>
          </a:p>
          <a:p>
            <a:pPr marL="0" indent="0" algn="just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4B7A82-A839-4CA0-8846-DB2BFB9F6EE1}"/>
              </a:ext>
            </a:extLst>
          </p:cNvPr>
          <p:cNvSpPr/>
          <p:nvPr/>
        </p:nvSpPr>
        <p:spPr>
          <a:xfrm>
            <a:off x="886818" y="2255031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49A84A1-BFAD-4F39-9240-239CE4E4C545}"/>
              </a:ext>
            </a:extLst>
          </p:cNvPr>
          <p:cNvSpPr/>
          <p:nvPr/>
        </p:nvSpPr>
        <p:spPr>
          <a:xfrm>
            <a:off x="5748120" y="3926742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!!!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700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b="1" dirty="0"/>
              <a:t>IV. SUSTAV E-GRAĐANI</a:t>
            </a:r>
          </a:p>
          <a:p>
            <a:pPr marL="0" indent="0" algn="ctr">
              <a:buNone/>
            </a:pPr>
            <a:r>
              <a:rPr lang="hr-HR" dirty="0"/>
              <a:t>Korištenje sustava</a:t>
            </a:r>
          </a:p>
          <a:p>
            <a:pPr marL="0" indent="0" algn="ctr">
              <a:buNone/>
            </a:pPr>
            <a:r>
              <a:rPr lang="hr-HR" b="1" dirty="0"/>
              <a:t>Članak 15.</a:t>
            </a:r>
          </a:p>
          <a:p>
            <a:pPr marL="0" indent="0" algn="just">
              <a:buNone/>
            </a:pPr>
            <a:r>
              <a:rPr lang="hr-HR" dirty="0"/>
              <a:t>(3) Obveznici iz članka 7. ovoga Zakona, kao i jedinice lokalne i područne (regionalne) samouprave i pravne osobe s javnim ovlastima koji koriste državnu informacijsku infrastrukturu na vlastiti zahtjev, </a:t>
            </a:r>
            <a:r>
              <a:rPr lang="hr-HR" b="1" dirty="0">
                <a:solidFill>
                  <a:srgbClr val="C00000"/>
                </a:solidFill>
              </a:rPr>
              <a:t>dužni su akte izrađene u elektroničkom obliku </a:t>
            </a:r>
            <a:r>
              <a:rPr lang="hr-HR" b="1" dirty="0"/>
              <a:t>dostavljati putem uspostavljenih zajedničkih komponenti</a:t>
            </a:r>
            <a:r>
              <a:rPr lang="hr-HR" dirty="0"/>
              <a:t>.</a:t>
            </a:r>
          </a:p>
          <a:p>
            <a:pPr marL="0" indent="0" algn="just">
              <a:buNone/>
            </a:pPr>
            <a:r>
              <a:rPr lang="hr-HR" dirty="0"/>
              <a:t>(4) Elektronički dokument koji se dostavlja primatelju mora biti zaštićen korištenjem kvalificiranih sredstava kvalificiranih usluga povjerenja.</a:t>
            </a:r>
          </a:p>
          <a:p>
            <a:pPr marL="0" indent="0" algn="just">
              <a:buNone/>
            </a:pPr>
            <a:r>
              <a:rPr lang="hr-HR" dirty="0"/>
              <a:t>(5) Uspostavu organizacijskih i tehničkih mjera potrebnih za dostavu akata iz stavka 4. ovoga članka dužne su provesti odgovorne osobe u obveznicima iz članka 7. ovoga Zakona, jedinicama lokalne i područne (regionalne) samouprave te pravnim osoba s javnim ovlastima koji koriste državnu informacijsku infrastrukturu na vlastiti zahtjev.</a:t>
            </a:r>
          </a:p>
          <a:p>
            <a:pPr marL="0" indent="0" algn="just">
              <a:buNone/>
            </a:pPr>
            <a:r>
              <a:rPr lang="hr-HR" dirty="0"/>
              <a:t>(6) </a:t>
            </a:r>
            <a:r>
              <a:rPr lang="hr-HR" b="1" dirty="0"/>
              <a:t>Uvjeti i način korištenja, prava i obveze fizičkih i pravnih osoba, vezana uz korištenje sustava e-Građani, detaljnije se uređuju uredbom iz članka 10. ovoga Zakona</a:t>
            </a:r>
            <a:r>
              <a:rPr lang="hr-HR" b="1" i="1" dirty="0"/>
              <a:t>. </a:t>
            </a:r>
          </a:p>
          <a:p>
            <a:pPr marL="0" indent="0" algn="just">
              <a:buNone/>
            </a:pPr>
            <a:endParaRPr lang="hr-HR" b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4B7A82-A839-4CA0-8846-DB2BFB9F6EE1}"/>
              </a:ext>
            </a:extLst>
          </p:cNvPr>
          <p:cNvSpPr/>
          <p:nvPr/>
        </p:nvSpPr>
        <p:spPr>
          <a:xfrm>
            <a:off x="233450" y="2630597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!!!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DBAABA8-5D52-43C5-9EAD-4DB760775589}"/>
              </a:ext>
            </a:extLst>
          </p:cNvPr>
          <p:cNvSpPr/>
          <p:nvPr/>
        </p:nvSpPr>
        <p:spPr>
          <a:xfrm>
            <a:off x="324459" y="4613465"/>
            <a:ext cx="2545350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6 mjeseci rok… 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FA846EC6-BCFD-BAB2-2F68-FDCA2B6A1C48}"/>
              </a:ext>
            </a:extLst>
          </p:cNvPr>
          <p:cNvSpPr/>
          <p:nvPr/>
        </p:nvSpPr>
        <p:spPr>
          <a:xfrm>
            <a:off x="709994" y="2630597"/>
            <a:ext cx="11120055" cy="10753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3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62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b="1" i="1" dirty="0"/>
              <a:t>Središnji sustav </a:t>
            </a:r>
            <a:r>
              <a:rPr lang="hr-HR" b="1" i="1" dirty="0" err="1"/>
              <a:t>interoperabilnosti</a:t>
            </a:r>
            <a:endParaRPr lang="hr-HR" b="1" i="1" dirty="0"/>
          </a:p>
          <a:p>
            <a:pPr marL="0" indent="0" algn="ctr">
              <a:buNone/>
            </a:pPr>
            <a:r>
              <a:rPr lang="hr-HR" b="1" i="1" dirty="0"/>
              <a:t>Članak 19.</a:t>
            </a:r>
          </a:p>
          <a:p>
            <a:pPr marL="0" indent="0" algn="just">
              <a:buNone/>
            </a:pPr>
            <a:r>
              <a:rPr lang="hr-HR" b="1" i="1" dirty="0"/>
              <a:t>(</a:t>
            </a:r>
            <a:r>
              <a:rPr lang="hr-HR" dirty="0"/>
              <a:t>1) Središnji sustav </a:t>
            </a:r>
            <a:r>
              <a:rPr lang="hr-HR" dirty="0" err="1"/>
              <a:t>interoperabilnosti</a:t>
            </a:r>
            <a:r>
              <a:rPr lang="hr-HR" dirty="0"/>
              <a:t> je sustav koji omogućava sigurnu razmjenu podataka između različitih informacijskih sustava i elektroničkih usluga i obuhvaća elemente potrebne za realizaciju e-usluga i funkcioniranje sustava korisnika, a koristi se za osiguravanje sposobnosti različitih sustava i usluga da međusobno surađuju. </a:t>
            </a:r>
          </a:p>
          <a:p>
            <a:pPr marL="0" indent="0" algn="just">
              <a:buNone/>
            </a:pPr>
            <a:r>
              <a:rPr lang="hr-HR" dirty="0"/>
              <a:t>(2) </a:t>
            </a:r>
            <a:r>
              <a:rPr lang="hr-HR" b="1" dirty="0" err="1">
                <a:solidFill>
                  <a:srgbClr val="C00000"/>
                </a:solidFill>
              </a:rPr>
              <a:t>Interoperabilnost</a:t>
            </a:r>
            <a:r>
              <a:rPr lang="hr-HR" b="1" dirty="0"/>
              <a:t> predstavlja sposobnost dvaju ili više računalnih informacijskih sustava da, kroz poslovne procese koje podržavaju, međusobno razmjenjuju i koriste podatke u svrhu ostvarivanja obostrano korisnih ciljeva, uključujući dijeljenje informacija i znanja između tih organizacija</a:t>
            </a:r>
            <a:r>
              <a:rPr lang="hr-HR" dirty="0"/>
              <a:t>.</a:t>
            </a:r>
          </a:p>
          <a:p>
            <a:pPr marL="0" indent="0" algn="just">
              <a:buNone/>
            </a:pPr>
            <a:r>
              <a:rPr lang="hr-HR" dirty="0"/>
              <a:t>(3) Središnji sustav </a:t>
            </a:r>
            <a:r>
              <a:rPr lang="hr-HR" dirty="0" err="1"/>
              <a:t>interoperabilnosti</a:t>
            </a:r>
            <a:r>
              <a:rPr lang="hr-HR" dirty="0"/>
              <a:t> dio je državne informacijske infrastrukture.</a:t>
            </a:r>
          </a:p>
          <a:p>
            <a:pPr marL="0" indent="0" algn="just">
              <a:buNone/>
            </a:pPr>
            <a:r>
              <a:rPr lang="hr-HR" dirty="0"/>
              <a:t>(4) Dijelovi središnjeg sustava </a:t>
            </a:r>
            <a:r>
              <a:rPr lang="hr-HR" dirty="0" err="1"/>
              <a:t>interoperabilnosti</a:t>
            </a:r>
            <a:r>
              <a:rPr lang="hr-HR" dirty="0"/>
              <a:t> uređuju se uredbom iz članka 10. ovoga Zakona.</a:t>
            </a:r>
          </a:p>
          <a:p>
            <a:pPr marL="0" indent="0" algn="just">
              <a:buNone/>
            </a:pPr>
            <a:r>
              <a:rPr lang="hr-HR" dirty="0"/>
              <a:t>(5) </a:t>
            </a:r>
            <a:r>
              <a:rPr lang="hr-HR" b="1" dirty="0"/>
              <a:t>Obveznici iz članka 7. ovoga Zakona i korisnici iz članka 8. ovoga Zakona </a:t>
            </a:r>
            <a:r>
              <a:rPr lang="hr-HR" b="1" dirty="0">
                <a:solidFill>
                  <a:srgbClr val="C00000"/>
                </a:solidFill>
              </a:rPr>
              <a:t>obvezni su koristiti središnji sustav </a:t>
            </a:r>
            <a:r>
              <a:rPr lang="hr-HR" b="1" dirty="0" err="1">
                <a:solidFill>
                  <a:srgbClr val="C00000"/>
                </a:solidFill>
              </a:rPr>
              <a:t>interoperabilnosti</a:t>
            </a:r>
            <a:r>
              <a:rPr lang="hr-HR" b="1" dirty="0">
                <a:solidFill>
                  <a:srgbClr val="C00000"/>
                </a:solidFill>
              </a:rPr>
              <a:t> za razmjenu podataka iz registara koji nisu klasificirani stupnjem tajnosti podataka</a:t>
            </a:r>
            <a:r>
              <a:rPr lang="hr-HR" b="1" dirty="0"/>
              <a:t>. </a:t>
            </a:r>
          </a:p>
          <a:p>
            <a:pPr marL="0" indent="0" algn="just">
              <a:buNone/>
            </a:pPr>
            <a:r>
              <a:rPr lang="hr-HR" dirty="0"/>
              <a:t>(6) 	</a:t>
            </a:r>
            <a:r>
              <a:rPr lang="hr-HR" dirty="0" err="1"/>
              <a:t>Interoperabilnost</a:t>
            </a:r>
            <a:r>
              <a:rPr lang="hr-HR" dirty="0"/>
              <a:t> informacijskih sustava korisnika iz stavka 5. ovoga članka ostvaruje se razmjenom podataka putem središnjeg sustava </a:t>
            </a:r>
            <a:r>
              <a:rPr lang="hr-HR" dirty="0" err="1"/>
              <a:t>interoperabilnosti</a:t>
            </a:r>
            <a:r>
              <a:rPr lang="hr-HR" dirty="0"/>
              <a:t>. </a:t>
            </a:r>
          </a:p>
          <a:p>
            <a:pPr marL="0" indent="0" algn="just">
              <a:buNone/>
            </a:pPr>
            <a:r>
              <a:rPr lang="hr-HR" dirty="0"/>
              <a:t>(7) 	Uvjeti i način korištenja, prava i obveze korisnika sustava i druga pitanja vezana uz središnji sustav </a:t>
            </a:r>
            <a:r>
              <a:rPr lang="hr-HR" dirty="0" err="1"/>
              <a:t>interoperabilnosti</a:t>
            </a:r>
            <a:r>
              <a:rPr lang="hr-HR" dirty="0"/>
              <a:t> detaljnije se propisuju uredbom iz članka 10. ovoga Zakona.</a:t>
            </a:r>
          </a:p>
          <a:p>
            <a:pPr marL="0" indent="0" algn="ctr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4B7A82-A839-4CA0-8846-DB2BFB9F6EE1}"/>
              </a:ext>
            </a:extLst>
          </p:cNvPr>
          <p:cNvSpPr/>
          <p:nvPr/>
        </p:nvSpPr>
        <p:spPr>
          <a:xfrm>
            <a:off x="142441" y="2670740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DBAABA8-5D52-43C5-9EAD-4DB760775589}"/>
              </a:ext>
            </a:extLst>
          </p:cNvPr>
          <p:cNvSpPr/>
          <p:nvPr/>
        </p:nvSpPr>
        <p:spPr>
          <a:xfrm>
            <a:off x="142440" y="3989036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!!!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62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i="1" dirty="0"/>
              <a:t>REGISTRI</a:t>
            </a:r>
          </a:p>
          <a:p>
            <a:pPr marL="0" indent="0" algn="ctr">
              <a:buNone/>
            </a:pPr>
            <a:r>
              <a:rPr lang="hr-HR" b="1" i="1" dirty="0"/>
              <a:t>Članak 21. </a:t>
            </a:r>
          </a:p>
          <a:p>
            <a:pPr marL="0" indent="0" algn="just">
              <a:buNone/>
            </a:pPr>
            <a:r>
              <a:rPr lang="hr-HR" dirty="0"/>
              <a:t>(1) Podatak je, u smislu ovoga Zakona, svaki digitalni prikaz činjenica koje određuju atribut predmeta upisa u registar.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(2) Autentičan podatak iz registra je, u smislu ovoga Zakona, izvoran i vjerodostojan podatak koji je kao takav određen zakonom ili proizlazi iz svrhe uspostave registra korisnika središnjeg sustava </a:t>
            </a:r>
            <a:r>
              <a:rPr lang="hr-HR" dirty="0" err="1"/>
              <a:t>interoperabilnosti</a:t>
            </a:r>
            <a:r>
              <a:rPr lang="hr-HR" dirty="0"/>
              <a:t> iz članka 19. stavka 5. ovoga Zakona.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(3) Preuzimanje podataka iz registra odnosi se na dohvaćanje podataka iz registara putem državne informacijske infrastrukture.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(4) </a:t>
            </a:r>
            <a:r>
              <a:rPr lang="hr-HR" b="1" dirty="0"/>
              <a:t>Voditelji registara i drugih službenih evidencija </a:t>
            </a:r>
            <a:r>
              <a:rPr lang="hr-HR" b="1" dirty="0">
                <a:solidFill>
                  <a:srgbClr val="C00000"/>
                </a:solidFill>
              </a:rPr>
              <a:t>dužni su </a:t>
            </a:r>
            <a:r>
              <a:rPr lang="hr-HR" b="1" dirty="0"/>
              <a:t>uspostaviti </a:t>
            </a:r>
            <a:r>
              <a:rPr lang="hr-HR" b="1" dirty="0">
                <a:solidFill>
                  <a:srgbClr val="C00000"/>
                </a:solidFill>
              </a:rPr>
              <a:t>aplikativna sučelja </a:t>
            </a:r>
            <a:r>
              <a:rPr lang="hr-HR" b="1" dirty="0"/>
              <a:t>za razmjenu podataka, koja su </a:t>
            </a:r>
            <a:r>
              <a:rPr lang="hr-HR" b="1" dirty="0" err="1"/>
              <a:t>interoperabilna</a:t>
            </a:r>
            <a:r>
              <a:rPr lang="hr-HR" b="1" dirty="0"/>
              <a:t> s državnom informacijskom infrastrukturom i omogućavaju siguran i učinkovit pristup podacima. 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4B7A82-A839-4CA0-8846-DB2BFB9F6EE1}"/>
              </a:ext>
            </a:extLst>
          </p:cNvPr>
          <p:cNvSpPr/>
          <p:nvPr/>
        </p:nvSpPr>
        <p:spPr>
          <a:xfrm>
            <a:off x="142441" y="2670740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DBAABA8-5D52-43C5-9EAD-4DB760775589}"/>
              </a:ext>
            </a:extLst>
          </p:cNvPr>
          <p:cNvSpPr/>
          <p:nvPr/>
        </p:nvSpPr>
        <p:spPr>
          <a:xfrm>
            <a:off x="142441" y="4517782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!!!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peech Bubble: Oval 4">
            <a:extLst>
              <a:ext uri="{FF2B5EF4-FFF2-40B4-BE49-F238E27FC236}">
                <a16:creationId xmlns:a16="http://schemas.microsoft.com/office/drawing/2014/main" id="{83EC3309-989D-A391-EF9F-F845B5D78251}"/>
              </a:ext>
            </a:extLst>
          </p:cNvPr>
          <p:cNvSpPr/>
          <p:nvPr/>
        </p:nvSpPr>
        <p:spPr>
          <a:xfrm>
            <a:off x="8667315" y="919729"/>
            <a:ext cx="2462647" cy="1509146"/>
          </a:xfrm>
          <a:prstGeom prst="wedgeEllipseCallout">
            <a:avLst>
              <a:gd name="adj1" fmla="val -114701"/>
              <a:gd name="adj2" fmla="val 852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ZK, SKDD, Sudski registar, OIB </a:t>
            </a:r>
            <a:r>
              <a:rPr lang="hr-HR" dirty="0" err="1">
                <a:solidFill>
                  <a:schemeClr val="tx1"/>
                </a:solidFill>
              </a:rPr>
              <a:t>itd</a:t>
            </a:r>
            <a:r>
              <a:rPr lang="hr-HR" dirty="0">
                <a:solidFill>
                  <a:schemeClr val="tx1"/>
                </a:solidFill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28821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62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i="1" dirty="0"/>
              <a:t>REGISTRI</a:t>
            </a:r>
          </a:p>
          <a:p>
            <a:pPr marL="0" indent="0" algn="ctr">
              <a:buNone/>
            </a:pPr>
            <a:r>
              <a:rPr lang="hr-HR" b="1" i="1" dirty="0"/>
              <a:t>Članak 23. </a:t>
            </a:r>
          </a:p>
          <a:p>
            <a:pPr marL="0" indent="0" algn="just">
              <a:buNone/>
            </a:pPr>
            <a:r>
              <a:rPr lang="hr-HR" dirty="0"/>
              <a:t>(1) Obveznici iz članka 7. ovoga Zakona i </a:t>
            </a:r>
            <a:r>
              <a:rPr lang="hr-HR" b="1" dirty="0"/>
              <a:t>korisnici iz članka 8. ovoga Zakona</a:t>
            </a:r>
            <a:r>
              <a:rPr lang="hr-HR" dirty="0"/>
              <a:t>, a koji vode registre i </a:t>
            </a:r>
            <a:r>
              <a:rPr lang="hr-HR" b="1" dirty="0">
                <a:solidFill>
                  <a:srgbClr val="C00000"/>
                </a:solidFill>
              </a:rPr>
              <a:t>druge službene evidencije obvezni su</a:t>
            </a:r>
            <a:r>
              <a:rPr lang="hr-HR" dirty="0"/>
              <a:t>, </a:t>
            </a:r>
            <a:r>
              <a:rPr lang="hr-HR" b="1" dirty="0"/>
              <a:t>bez odgode</a:t>
            </a:r>
            <a:r>
              <a:rPr lang="hr-HR" dirty="0"/>
              <a:t>, </a:t>
            </a:r>
            <a:r>
              <a:rPr lang="hr-HR" u="sng" dirty="0"/>
              <a:t>obavljati razmjenu podataka putem Središnjeg sustava </a:t>
            </a:r>
            <a:r>
              <a:rPr lang="hr-HR" u="sng" dirty="0" err="1"/>
              <a:t>interoperabilnosti</a:t>
            </a:r>
            <a:r>
              <a:rPr lang="hr-HR" dirty="0"/>
              <a:t>, </a:t>
            </a:r>
            <a:r>
              <a:rPr lang="hr-HR" b="1" dirty="0"/>
              <a:t>uz prethodnu suglasnost </a:t>
            </a:r>
            <a:r>
              <a:rPr lang="hr-HR" dirty="0"/>
              <a:t>čelnika tijela državne uprave nadležnog za digitalnu transformaciju.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(2) U svrhu osnivanja novih registara korisnici iz stavka 1. ovoga članka mogu isključivo putem Središnjeg sustava </a:t>
            </a:r>
            <a:r>
              <a:rPr lang="hr-HR" dirty="0" err="1"/>
              <a:t>interoperabilnosti</a:t>
            </a:r>
            <a:r>
              <a:rPr lang="hr-HR" dirty="0"/>
              <a:t> preuzimati potrebne autentične podatke iz drugih registara ili drugih službenih evidencija.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(3) Obveznici iz članka 7. ovoga Zakona i </a:t>
            </a:r>
            <a:r>
              <a:rPr lang="hr-HR" b="1" dirty="0"/>
              <a:t>korisnici iz članka 8. ovoga Zakona </a:t>
            </a:r>
            <a:r>
              <a:rPr lang="hr-HR" u="sng" dirty="0"/>
              <a:t>će u obavljanju poslova iz svoga djelokruga,</a:t>
            </a:r>
            <a:r>
              <a:rPr lang="hr-HR" dirty="0"/>
              <a:t> putem Središnjeg sustava </a:t>
            </a:r>
            <a:r>
              <a:rPr lang="hr-HR" dirty="0" err="1"/>
              <a:t>interoperabilnosti</a:t>
            </a:r>
            <a:r>
              <a:rPr lang="hr-HR" dirty="0"/>
              <a:t>, preuzeti podatke iz registara po službenoj dužnosti.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(4) </a:t>
            </a:r>
            <a:r>
              <a:rPr lang="hr-HR" b="1" dirty="0">
                <a:solidFill>
                  <a:srgbClr val="C00000"/>
                </a:solidFill>
              </a:rPr>
              <a:t>Pravni učinak preuzetih podataka iz stavka 3. ovoga članka je isti kao i kod prikupljanja podataka izravno od fizičkih ili pravnih osoba.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4B7A82-A839-4CA0-8846-DB2BFB9F6EE1}"/>
              </a:ext>
            </a:extLst>
          </p:cNvPr>
          <p:cNvSpPr/>
          <p:nvPr/>
        </p:nvSpPr>
        <p:spPr>
          <a:xfrm>
            <a:off x="142441" y="2079478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DBAABA8-5D52-43C5-9EAD-4DB760775589}"/>
              </a:ext>
            </a:extLst>
          </p:cNvPr>
          <p:cNvSpPr/>
          <p:nvPr/>
        </p:nvSpPr>
        <p:spPr>
          <a:xfrm>
            <a:off x="142440" y="2744063"/>
            <a:ext cx="695759" cy="521479"/>
          </a:xfrm>
          <a:prstGeom prst="wedgeEllipseCallout">
            <a:avLst>
              <a:gd name="adj1" fmla="val 17747"/>
              <a:gd name="adj2" fmla="val 722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!!!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49F46C-FBA2-4D62-B7B0-9A2C2D089BD5}"/>
              </a:ext>
            </a:extLst>
          </p:cNvPr>
          <p:cNvSpPr/>
          <p:nvPr/>
        </p:nvSpPr>
        <p:spPr>
          <a:xfrm>
            <a:off x="677132" y="4023162"/>
            <a:ext cx="11024088" cy="7193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AEEB16-D587-4B78-ABBE-403632AB3431}"/>
              </a:ext>
            </a:extLst>
          </p:cNvPr>
          <p:cNvSpPr/>
          <p:nvPr/>
        </p:nvSpPr>
        <p:spPr>
          <a:xfrm>
            <a:off x="664490" y="4894881"/>
            <a:ext cx="11024088" cy="7193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77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Ključne odredbe novog Zakona o državnoj informacijskoj infrastrukturi…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/>
          </a:bodyPr>
          <a:lstStyle/>
          <a:p>
            <a:endParaRPr lang="hr-HR" dirty="0"/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b="1" dirty="0"/>
              <a:t>Zabrana ustrojavanja usporednih registara</a:t>
            </a:r>
          </a:p>
          <a:p>
            <a:pPr marL="0" indent="0" algn="ctr">
              <a:buNone/>
            </a:pPr>
            <a:r>
              <a:rPr lang="hr-HR" sz="2400" dirty="0"/>
              <a:t>Članak 26.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just">
              <a:buNone/>
            </a:pPr>
            <a:r>
              <a:rPr lang="hr-HR" sz="2400" dirty="0"/>
              <a:t>	Nije dozvoljeno </a:t>
            </a:r>
            <a:r>
              <a:rPr lang="hr-HR" sz="2400" b="1" dirty="0">
                <a:solidFill>
                  <a:srgbClr val="C00000"/>
                </a:solidFill>
              </a:rPr>
              <a:t>ustrojavanje usporednih registara za prikupljanje podataka koji se već prikupljaju kao autentični podaci u drugim registrima</a:t>
            </a:r>
            <a:r>
              <a:rPr lang="hr-HR" sz="2400" dirty="0"/>
              <a:t>, već se u tom slučaju podaci </a:t>
            </a:r>
            <a:r>
              <a:rPr lang="hr-HR" sz="2400" dirty="0">
                <a:solidFill>
                  <a:srgbClr val="C00000"/>
                </a:solidFill>
              </a:rPr>
              <a:t>obvezno preuzimaju putem Središnjeg sustava </a:t>
            </a:r>
            <a:r>
              <a:rPr lang="hr-HR" sz="2400" dirty="0" err="1">
                <a:solidFill>
                  <a:srgbClr val="C00000"/>
                </a:solidFill>
              </a:rPr>
              <a:t>interoperabilnosti</a:t>
            </a:r>
            <a:r>
              <a:rPr lang="hr-HR" sz="2400" dirty="0"/>
              <a:t>.</a:t>
            </a:r>
          </a:p>
          <a:p>
            <a:pPr marL="0" indent="0" algn="ctr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4B7A82-A839-4CA0-8846-DB2BFB9F6EE1}"/>
              </a:ext>
            </a:extLst>
          </p:cNvPr>
          <p:cNvSpPr/>
          <p:nvPr/>
        </p:nvSpPr>
        <p:spPr>
          <a:xfrm rot="19890911">
            <a:off x="142441" y="2032983"/>
            <a:ext cx="3112203" cy="1325563"/>
          </a:xfrm>
          <a:prstGeom prst="wedgeEllipseCallout">
            <a:avLst>
              <a:gd name="adj1" fmla="val -6323"/>
              <a:gd name="adj2" fmla="val 8814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rgbClr val="C00000"/>
                </a:solidFill>
              </a:rPr>
              <a:t>Ta </a:t>
            </a:r>
            <a:r>
              <a:rPr lang="hr-HR" sz="2800" dirty="0" err="1">
                <a:solidFill>
                  <a:srgbClr val="C00000"/>
                </a:solidFill>
              </a:rPr>
              <a:t>daaaam</a:t>
            </a:r>
            <a:r>
              <a:rPr lang="hr-HR" sz="2800" dirty="0">
                <a:solidFill>
                  <a:srgbClr val="C00000"/>
                </a:solidFill>
              </a:rPr>
              <a:t>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89CE2-DBA0-4059-8A81-4E3EB92D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0417">
            <a:off x="8922990" y="1500186"/>
            <a:ext cx="283845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8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Mrtvo slovo na papiru ili?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dirty="0"/>
              <a:t>Članak 33.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(2) Novčanom kaznom u iznosu od </a:t>
            </a:r>
            <a:r>
              <a:rPr lang="hr-HR" dirty="0">
                <a:solidFill>
                  <a:srgbClr val="C00000"/>
                </a:solidFill>
              </a:rPr>
              <a:t>2.000,00</a:t>
            </a:r>
            <a:r>
              <a:rPr lang="hr-HR" dirty="0"/>
              <a:t> do </a:t>
            </a:r>
            <a:r>
              <a:rPr lang="hr-HR" dirty="0">
                <a:solidFill>
                  <a:srgbClr val="C00000"/>
                </a:solidFill>
              </a:rPr>
              <a:t>10.000,00</a:t>
            </a:r>
            <a:r>
              <a:rPr lang="hr-HR" dirty="0"/>
              <a:t> eura kaznit će se obveznici iz članka 7. i korisnici iz članka 8. ovoga Zakona koji:</a:t>
            </a:r>
          </a:p>
          <a:p>
            <a:pPr marL="0" indent="0" algn="just">
              <a:buNone/>
            </a:pPr>
            <a:endParaRPr lang="hr-HR" dirty="0"/>
          </a:p>
          <a:p>
            <a:pPr marL="457200" lvl="1" indent="0" algn="just">
              <a:buNone/>
            </a:pPr>
            <a:r>
              <a:rPr lang="hr-HR" dirty="0"/>
              <a:t>- </a:t>
            </a:r>
            <a:r>
              <a:rPr lang="hr-HR" b="1" dirty="0"/>
              <a:t>suprotno članku 23. stavku 3. ovoga Zakona, traže dostavu podataka od fizičkih ili pravnih osoba</a:t>
            </a:r>
          </a:p>
          <a:p>
            <a:pPr marL="457200" lvl="1" indent="0" algn="just">
              <a:buNone/>
            </a:pPr>
            <a:r>
              <a:rPr lang="hr-HR" dirty="0"/>
              <a:t>- ne učine podatke dostupne javnosti, sukladno članku 25. ovoga Zakona</a:t>
            </a:r>
          </a:p>
          <a:p>
            <a:pPr marL="457200" lvl="1" indent="0" algn="just">
              <a:buNone/>
            </a:pPr>
            <a:r>
              <a:rPr lang="hr-HR" dirty="0"/>
              <a:t>- ustroje usporedne registre suprotno članku 26. ovoga Zakona.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(3) Za prekršaje iz stavaka 1. i 2. ovoga članka kaznit će se i </a:t>
            </a:r>
            <a:r>
              <a:rPr lang="hr-HR" b="1" dirty="0">
                <a:solidFill>
                  <a:srgbClr val="C00000"/>
                </a:solidFill>
              </a:rPr>
              <a:t>odgovorna osoba </a:t>
            </a:r>
            <a:r>
              <a:rPr lang="hr-HR" dirty="0"/>
              <a:t>u pravnoj osobi novčanom kaznom u iznosu do </a:t>
            </a:r>
            <a:r>
              <a:rPr lang="hr-HR" b="1" dirty="0">
                <a:solidFill>
                  <a:srgbClr val="C00000"/>
                </a:solidFill>
              </a:rPr>
              <a:t>1.000,00</a:t>
            </a:r>
            <a:r>
              <a:rPr lang="hr-HR" dirty="0"/>
              <a:t> eura.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021B19-6884-439D-8860-68505B058144}"/>
              </a:ext>
            </a:extLst>
          </p:cNvPr>
          <p:cNvSpPr/>
          <p:nvPr/>
        </p:nvSpPr>
        <p:spPr>
          <a:xfrm>
            <a:off x="1167912" y="3265354"/>
            <a:ext cx="10346956" cy="7487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4E24D7-CEB9-4B6C-B391-A6B338A89C9A}"/>
              </a:ext>
            </a:extLst>
          </p:cNvPr>
          <p:cNvSpPr/>
          <p:nvPr/>
        </p:nvSpPr>
        <p:spPr>
          <a:xfrm>
            <a:off x="838200" y="4901123"/>
            <a:ext cx="10515600" cy="10657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2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624151"/>
            <a:ext cx="10918314" cy="79208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rgbClr val="C00000"/>
                </a:solidFill>
              </a:rPr>
              <a:t>Jedna za zagrijavanje… primjer apsurda…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7792" y="1475370"/>
            <a:ext cx="9710736" cy="5049974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AAB0E"/>
              </a:buClr>
              <a:buNone/>
            </a:pPr>
            <a:endParaRPr lang="hr-HR" sz="1800" b="1" u="sng" dirty="0">
              <a:solidFill>
                <a:srgbClr val="FBB425"/>
              </a:solidFill>
            </a:endParaRPr>
          </a:p>
          <a:p>
            <a:pPr marL="0" indent="0">
              <a:buClr>
                <a:srgbClr val="FAAB0E"/>
              </a:buClr>
              <a:buNone/>
            </a:pPr>
            <a:endParaRPr lang="hr-HR" sz="1400" b="1" i="1" dirty="0">
              <a:solidFill>
                <a:srgbClr val="00B0F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330896" y="783920"/>
            <a:ext cx="8274118" cy="792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i="0" kern="1200" baseline="0">
                <a:solidFill>
                  <a:srgbClr val="005FA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495600" y="2041633"/>
            <a:ext cx="8109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15"/>
              </a:spcBef>
            </a:pPr>
            <a:endParaRPr lang="hr-HR" sz="1400" dirty="0">
              <a:solidFill>
                <a:srgbClr val="526DB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FB1AF-935C-49D9-AB14-54FB9595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86" y="1416239"/>
            <a:ext cx="8504168" cy="508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C131147B-77AF-3521-0157-49413F6509B6}"/>
              </a:ext>
            </a:extLst>
          </p:cNvPr>
          <p:cNvSpPr/>
          <p:nvPr/>
        </p:nvSpPr>
        <p:spPr>
          <a:xfrm>
            <a:off x="2495600" y="2543175"/>
            <a:ext cx="571500" cy="497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CD460F47-47FA-AD44-FED0-E12CC5354968}"/>
              </a:ext>
            </a:extLst>
          </p:cNvPr>
          <p:cNvSpPr/>
          <p:nvPr/>
        </p:nvSpPr>
        <p:spPr>
          <a:xfrm>
            <a:off x="7172325" y="4757738"/>
            <a:ext cx="2243138" cy="162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6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Mrtvo slovo na papiru ili?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177"/>
            <a:ext cx="10676668" cy="462166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r-HR" sz="2900" b="1" dirty="0"/>
              <a:t>Teži prekršaji</a:t>
            </a:r>
          </a:p>
          <a:p>
            <a:pPr marL="0" indent="0" algn="ctr">
              <a:buNone/>
            </a:pPr>
            <a:r>
              <a:rPr lang="hr-HR" sz="2900" b="1" dirty="0"/>
              <a:t>Članak 34.</a:t>
            </a:r>
          </a:p>
          <a:p>
            <a:pPr marL="0" indent="0" algn="ctr">
              <a:buNone/>
            </a:pPr>
            <a:endParaRPr lang="hr-HR" sz="2900" b="1" dirty="0"/>
          </a:p>
          <a:p>
            <a:pPr marL="0" indent="0" algn="just">
              <a:buNone/>
            </a:pPr>
            <a:r>
              <a:rPr lang="hr-HR" sz="2900" dirty="0"/>
              <a:t>(1) Novčanom kaznom u iznosu od </a:t>
            </a:r>
            <a:r>
              <a:rPr lang="hr-HR" sz="2900" b="1" dirty="0">
                <a:solidFill>
                  <a:srgbClr val="C00000"/>
                </a:solidFill>
              </a:rPr>
              <a:t>10.000,00 </a:t>
            </a:r>
            <a:r>
              <a:rPr lang="hr-HR" sz="2900" dirty="0"/>
              <a:t>do </a:t>
            </a:r>
            <a:r>
              <a:rPr lang="hr-HR" sz="2900" b="1" dirty="0">
                <a:solidFill>
                  <a:srgbClr val="C00000"/>
                </a:solidFill>
              </a:rPr>
              <a:t>60.000,00</a:t>
            </a:r>
            <a:r>
              <a:rPr lang="hr-HR" sz="2900" dirty="0"/>
              <a:t> eura kaznit će se za prekršaj obveznici iz članka 7. ovoga Zakona, </a:t>
            </a:r>
            <a:r>
              <a:rPr lang="hr-HR" sz="2900" b="1" dirty="0"/>
              <a:t>kao i jedinice lokalne i područne (regionalne) samouprave i pravne osobe s javnim ovlastima</a:t>
            </a:r>
            <a:r>
              <a:rPr lang="hr-HR" sz="2900" dirty="0"/>
              <a:t> koji koriste državnu informacijsku infrastrukturu na vlastiti zahtjev, koji:</a:t>
            </a:r>
          </a:p>
          <a:p>
            <a:pPr marL="0" indent="0" algn="just">
              <a:buNone/>
            </a:pPr>
            <a:r>
              <a:rPr lang="hr-HR" sz="2900" dirty="0"/>
              <a:t>- (…)</a:t>
            </a:r>
          </a:p>
          <a:p>
            <a:pPr marL="0" indent="0" algn="just">
              <a:buNone/>
            </a:pPr>
            <a:r>
              <a:rPr lang="hr-HR" sz="2900" b="1" dirty="0">
                <a:solidFill>
                  <a:srgbClr val="C00000"/>
                </a:solidFill>
              </a:rPr>
              <a:t>- ne dostavljaju akte sukladno članku 15. stavcima 3. i 4. ovoga Zakona</a:t>
            </a:r>
          </a:p>
          <a:p>
            <a:pPr marL="0" indent="0" algn="just">
              <a:buNone/>
            </a:pPr>
            <a:r>
              <a:rPr lang="hr-HR" sz="2900" dirty="0">
                <a:solidFill>
                  <a:srgbClr val="C00000"/>
                </a:solidFill>
              </a:rPr>
              <a:t>- ne koriste usluge pouzdanog smještaja državne informacijske infrastrukture sukladno članku 17. stavku 1. ovoga Zakona</a:t>
            </a:r>
          </a:p>
          <a:p>
            <a:pPr marL="0" indent="0" algn="just">
              <a:buNone/>
            </a:pPr>
            <a:endParaRPr lang="hr-HR" sz="2900" dirty="0"/>
          </a:p>
          <a:p>
            <a:pPr marL="0" indent="0" algn="just">
              <a:buNone/>
            </a:pPr>
            <a:r>
              <a:rPr lang="hr-HR" sz="2900" dirty="0"/>
              <a:t>(2) Novčanom kaznom u iznosu od 10.000,00 do 60.000,00 eura kaznit će se za prekršaj obveznici iz članka 7. ovoga Zakona i korisnici iz stavka 8. ovoga Zakona, koji: </a:t>
            </a:r>
          </a:p>
          <a:p>
            <a:pPr marL="0" indent="0" algn="just">
              <a:buNone/>
            </a:pPr>
            <a:r>
              <a:rPr lang="hr-HR" sz="2900" dirty="0"/>
              <a:t>- </a:t>
            </a:r>
            <a:r>
              <a:rPr lang="hr-HR" sz="2900" b="1" dirty="0">
                <a:solidFill>
                  <a:srgbClr val="C00000"/>
                </a:solidFill>
              </a:rPr>
              <a:t>ne koriste središnji sustav </a:t>
            </a:r>
            <a:r>
              <a:rPr lang="hr-HR" sz="2900" b="1" dirty="0" err="1">
                <a:solidFill>
                  <a:srgbClr val="C00000"/>
                </a:solidFill>
              </a:rPr>
              <a:t>interoperabilnosti</a:t>
            </a:r>
            <a:r>
              <a:rPr lang="hr-HR" sz="2900" b="1" dirty="0">
                <a:solidFill>
                  <a:srgbClr val="C00000"/>
                </a:solidFill>
              </a:rPr>
              <a:t> sukladno članku 19. stavku 5. ovoga Zakona</a:t>
            </a:r>
          </a:p>
          <a:p>
            <a:pPr marL="0" indent="0" algn="just">
              <a:buNone/>
            </a:pPr>
            <a:r>
              <a:rPr lang="hr-HR" sz="2900" dirty="0"/>
              <a:t>- </a:t>
            </a:r>
            <a:r>
              <a:rPr lang="hr-HR" sz="2900" b="1" dirty="0"/>
              <a:t>ne obavljaju razmjenu podataka koristeći Središnji sustav </a:t>
            </a:r>
            <a:r>
              <a:rPr lang="hr-HR" sz="2900" b="1" dirty="0" err="1"/>
              <a:t>interoperabilnosti</a:t>
            </a:r>
            <a:r>
              <a:rPr lang="hr-HR" sz="2900" b="1" dirty="0"/>
              <a:t>, sukladno članku 23. stavku 1. ovoga Zakona</a:t>
            </a:r>
            <a:r>
              <a:rPr lang="hr-HR" sz="2900" dirty="0"/>
              <a:t>.</a:t>
            </a:r>
          </a:p>
          <a:p>
            <a:pPr marL="0" indent="0" algn="just">
              <a:buNone/>
            </a:pPr>
            <a:r>
              <a:rPr lang="hr-HR" sz="2900" dirty="0"/>
              <a:t>(3) Za prekršaje iz stavaka 1. i 2. ovoga članka </a:t>
            </a:r>
            <a:r>
              <a:rPr lang="hr-HR" sz="2900" b="1" dirty="0"/>
              <a:t>kaznit će se i odgovorna osoba u pravnoj osobi </a:t>
            </a:r>
            <a:r>
              <a:rPr lang="hr-HR" sz="2900" dirty="0"/>
              <a:t>novčanom kaznom u iznosu od 1.000,00 do </a:t>
            </a:r>
            <a:r>
              <a:rPr lang="hr-HR" sz="2900" b="1" dirty="0">
                <a:solidFill>
                  <a:srgbClr val="C00000"/>
                </a:solidFill>
              </a:rPr>
              <a:t>6.000,00 </a:t>
            </a:r>
            <a:r>
              <a:rPr lang="hr-HR" sz="2900" dirty="0"/>
              <a:t>eura.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C1466A-4162-4D41-9DCE-223A951FD7CD}"/>
              </a:ext>
            </a:extLst>
          </p:cNvPr>
          <p:cNvSpPr/>
          <p:nvPr/>
        </p:nvSpPr>
        <p:spPr>
          <a:xfrm>
            <a:off x="1003056" y="3192651"/>
            <a:ext cx="5971181" cy="2363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C695C7-92CF-4F30-81E8-4EFAA24D6319}"/>
              </a:ext>
            </a:extLst>
          </p:cNvPr>
          <p:cNvSpPr/>
          <p:nvPr/>
        </p:nvSpPr>
        <p:spPr>
          <a:xfrm>
            <a:off x="838200" y="4579748"/>
            <a:ext cx="7794356" cy="2363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8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3938726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400" dirty="0">
              <a:ea typeface="Times New Roman" panose="02020603050405020304" pitchFamily="18" charset="0"/>
            </a:endParaRPr>
          </a:p>
          <a:p>
            <a:pPr marL="285750" indent="-285750" algn="just"/>
            <a:r>
              <a:rPr lang="hr-HR" sz="2000" b="1" dirty="0">
                <a:ea typeface="Times New Roman" panose="02020603050405020304" pitchFamily="18" charset="0"/>
              </a:rPr>
              <a:t>izvornik svakog akta/dokumenta je digitalni </a:t>
            </a:r>
            <a:r>
              <a:rPr lang="hr-HR" sz="2000" dirty="0">
                <a:ea typeface="Times New Roman" panose="02020603050405020304" pitchFamily="18" charset="0"/>
              </a:rPr>
              <a:t>(</a:t>
            </a:r>
            <a:r>
              <a:rPr lang="hr-HR" sz="2000" dirty="0" err="1">
                <a:ea typeface="Times New Roman" panose="02020603050405020304" pitchFamily="18" charset="0"/>
              </a:rPr>
              <a:t>PDF+potpis</a:t>
            </a:r>
            <a:r>
              <a:rPr lang="hr-HR" sz="2000" dirty="0">
                <a:ea typeface="Times New Roman" panose="02020603050405020304" pitchFamily="18" charset="0"/>
              </a:rPr>
              <a:t>, JIP,JOP…)</a:t>
            </a:r>
          </a:p>
          <a:p>
            <a:pPr marL="285750" indent="-285750" algn="just"/>
            <a:r>
              <a:rPr lang="hr-HR" sz="2000" b="1" dirty="0">
                <a:ea typeface="Times New Roman" panose="02020603050405020304" pitchFamily="18" charset="0"/>
              </a:rPr>
              <a:t>digitalni izvornik se može ispisati na papiru u biti pravno valjan</a:t>
            </a:r>
          </a:p>
          <a:p>
            <a:pPr marL="285750" indent="-285750" algn="just"/>
            <a:r>
              <a:rPr lang="hr-HR" sz="2000" b="1" dirty="0">
                <a:ea typeface="Times New Roman" panose="02020603050405020304" pitchFamily="18" charset="0"/>
              </a:rPr>
              <a:t>mora</a:t>
            </a:r>
            <a:r>
              <a:rPr lang="hr-HR" sz="2000" dirty="0">
                <a:ea typeface="Times New Roman" panose="02020603050405020304" pitchFamily="18" charset="0"/>
              </a:rPr>
              <a:t> se osigurati </a:t>
            </a:r>
            <a:r>
              <a:rPr lang="hr-HR" sz="2000" b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komunikacija</a:t>
            </a:r>
            <a:r>
              <a:rPr lang="hr-HR" sz="2000" dirty="0">
                <a:ea typeface="Times New Roman" panose="02020603050405020304" pitchFamily="18" charset="0"/>
              </a:rPr>
              <a:t> s drugim javnopravnim tijelima </a:t>
            </a:r>
            <a:r>
              <a:rPr lang="hr-HR" sz="2000" b="1" dirty="0">
                <a:ea typeface="Times New Roman" panose="02020603050405020304" pitchFamily="18" charset="0"/>
              </a:rPr>
              <a:t>putem vlastitog informacijskog sustava</a:t>
            </a:r>
            <a:r>
              <a:rPr lang="hr-HR" sz="2000" dirty="0">
                <a:ea typeface="Times New Roman" panose="02020603050405020304" pitchFamily="18" charset="0"/>
              </a:rPr>
              <a:t> (što god to značilo) </a:t>
            </a:r>
            <a:endParaRPr lang="hr-HR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ea typeface="Times New Roman" panose="02020603050405020304" pitchFamily="18" charset="0"/>
              </a:rPr>
              <a:t>usporedni dualitet digitalnog (kao primarnog!) i papirnatog oblika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ea typeface="Times New Roman" panose="02020603050405020304" pitchFamily="18" charset="0"/>
              </a:rPr>
              <a:t>edukacija </a:t>
            </a:r>
            <a:r>
              <a:rPr lang="hr-H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apsolutno svih službenika</a:t>
            </a:r>
            <a:r>
              <a:rPr lang="hr-HR" sz="2000" dirty="0">
                <a:solidFill>
                  <a:schemeClr val="tx1"/>
                </a:solidFill>
                <a:ea typeface="Times New Roman" panose="02020603050405020304" pitchFamily="18" charset="0"/>
              </a:rPr>
              <a:t>!!!!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ea typeface="Times New Roman" panose="02020603050405020304" pitchFamily="18" charset="0"/>
              </a:rPr>
              <a:t>jedinstveno uređeno sustav označavanja akata (</a:t>
            </a:r>
            <a:r>
              <a:rPr lang="hr-HR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!!!</a:t>
            </a:r>
            <a:r>
              <a:rPr lang="hr-HR" sz="2000" dirty="0">
                <a:solidFill>
                  <a:schemeClr val="tx1"/>
                </a:solidFill>
                <a:ea typeface="Times New Roman" panose="02020603050405020304" pitchFamily="18" charset="0"/>
              </a:rPr>
              <a:t>)</a:t>
            </a:r>
          </a:p>
          <a:p>
            <a:pPr marL="285750" indent="-285750" algn="just"/>
            <a:r>
              <a:rPr lang="hr-HR" sz="2000" dirty="0">
                <a:ea typeface="Times New Roman" panose="02020603050405020304" pitchFamily="18" charset="0"/>
              </a:rPr>
              <a:t>H A R D W A R E izazovi (</a:t>
            </a:r>
            <a:r>
              <a:rPr lang="hr-HR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!!!</a:t>
            </a:r>
            <a:r>
              <a:rPr lang="hr-HR" sz="2000" dirty="0">
                <a:ea typeface="Times New Roman" panose="02020603050405020304" pitchFamily="18" charset="0"/>
              </a:rPr>
              <a:t>)</a:t>
            </a:r>
          </a:p>
          <a:p>
            <a:pPr marL="285750" indent="-285750" algn="just"/>
            <a:r>
              <a:rPr lang="hr-HR" sz="2000" dirty="0">
                <a:ea typeface="Times New Roman" panose="02020603050405020304" pitchFamily="18" charset="0"/>
              </a:rPr>
              <a:t>Informacijski sustav (što god to značilo) mora omogućiti cjelovito uredsko poslovanje u digitalnom obliku </a:t>
            </a:r>
          </a:p>
          <a:p>
            <a:pPr marL="285750" indent="-285750" algn="just"/>
            <a:r>
              <a:rPr lang="hr-HR" sz="2000" b="1" dirty="0">
                <a:ea typeface="Times New Roman" panose="02020603050405020304" pitchFamily="18" charset="0"/>
              </a:rPr>
              <a:t>otpor i prilagodba ljudskih resursa</a:t>
            </a:r>
          </a:p>
          <a:p>
            <a:pPr marL="0" indent="0" algn="just">
              <a:buNone/>
            </a:pPr>
            <a:endParaRPr lang="hr-HR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4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4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4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41560"/>
            <a:ext cx="10515600" cy="82307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Nekoliko promišljanja za kraj…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EE4C4-F7DA-411A-AFC1-6E7ED6E8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07" y="431133"/>
            <a:ext cx="2800350" cy="133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B65199-7D4E-4B9A-A019-7185DA1C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57" y="5551567"/>
            <a:ext cx="1449841" cy="10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3AFBC-4EB7-6355-58DE-73FE38632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4B07-2A41-4ECB-8219-B4FC20AF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69" y="248584"/>
            <a:ext cx="10515600" cy="1325563"/>
          </a:xfrm>
        </p:spPr>
        <p:txBody>
          <a:bodyPr>
            <a:normAutofit/>
          </a:bodyPr>
          <a:lstStyle/>
          <a:p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32F5-4319-7480-072B-35ACFD17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3" y="3814764"/>
            <a:ext cx="10515599" cy="2443162"/>
          </a:xfrm>
        </p:spPr>
        <p:txBody>
          <a:bodyPr>
            <a:normAutofit/>
          </a:bodyPr>
          <a:lstStyle/>
          <a:p>
            <a:pPr algn="ctr"/>
            <a:endParaRPr lang="hr-HR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hr-HR" sz="8000" dirty="0">
                <a:solidFill>
                  <a:srgbClr val="C00000"/>
                </a:solidFill>
              </a:rPr>
              <a:t>I N T E G R A C I J E</a:t>
            </a:r>
            <a:endParaRPr lang="hr-HR" sz="8000" kern="0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2AE70A8-5D40-9CE5-9DA3-81985BB8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18" y="785813"/>
            <a:ext cx="5631564" cy="325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24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A0EA2E-03D3-4A0F-8FE3-608D9448D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927" y="1581405"/>
            <a:ext cx="7241578" cy="369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2">
            <a:extLst>
              <a:ext uri="{FF2B5EF4-FFF2-40B4-BE49-F238E27FC236}">
                <a16:creationId xmlns:a16="http://schemas.microsoft.com/office/drawing/2014/main" id="{788B835E-0CF0-4671-B103-73D502BB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890" y="824713"/>
            <a:ext cx="5383651" cy="520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65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4650D-DE3F-4A2B-8350-A3C3CBF68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A800-3B55-A6C3-A892-3A086821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99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hr-H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Kako ćete 100% pogriješiti u pristupu implementaciji digitalnog funkcioniranja grada/uredskom poslovanja?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336839-7F84-7FE7-823F-B16EB9939FCA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</a:rPr>
              <a:t>Tako što ćete kao polaznu točku uzeti da je to posao pisarnice i IT-a!!! </a:t>
            </a:r>
          </a:p>
        </p:txBody>
      </p:sp>
    </p:spTree>
    <p:extLst>
      <p:ext uri="{BB962C8B-B14F-4D97-AF65-F5344CB8AC3E}">
        <p14:creationId xmlns:p14="http://schemas.microsoft.com/office/powerpoint/2010/main" val="11862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E2E18A-E18B-4614-BF02-C46141B2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70" y="2647090"/>
            <a:ext cx="2650459" cy="1916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86FB236-5147-48AF-9E83-65AEA86928E3}"/>
              </a:ext>
            </a:extLst>
          </p:cNvPr>
          <p:cNvSpPr/>
          <p:nvPr/>
        </p:nvSpPr>
        <p:spPr>
          <a:xfrm>
            <a:off x="7247823" y="1636294"/>
            <a:ext cx="2360872" cy="914399"/>
          </a:xfrm>
          <a:prstGeom prst="wedgeEllipseCallout">
            <a:avLst>
              <a:gd name="adj1" fmla="val -37787"/>
              <a:gd name="adj2" fmla="val 854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Financije i računovodstvo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9F4ED20-1666-411C-8C2D-40C7FF0DAC59}"/>
              </a:ext>
            </a:extLst>
          </p:cNvPr>
          <p:cNvSpPr/>
          <p:nvPr/>
        </p:nvSpPr>
        <p:spPr>
          <a:xfrm>
            <a:off x="8005633" y="2847136"/>
            <a:ext cx="2475614" cy="914400"/>
          </a:xfrm>
          <a:prstGeom prst="wedgeEllipseCallout">
            <a:avLst>
              <a:gd name="adj1" fmla="val -69274"/>
              <a:gd name="adj2" fmla="val 280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Postupanje u 2</a:t>
            </a:r>
            <a:r>
              <a:rPr lang="hr-HR" b="1" dirty="0">
                <a:solidFill>
                  <a:srgbClr val="C00000"/>
                </a:solidFill>
                <a:sym typeface="Symbol" panose="05050102010706020507" pitchFamily="18" charset="2"/>
              </a:rPr>
              <a:t>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8F25447-4CB0-4123-8B46-165D1CEC40E4}"/>
              </a:ext>
            </a:extLst>
          </p:cNvPr>
          <p:cNvSpPr/>
          <p:nvPr/>
        </p:nvSpPr>
        <p:spPr>
          <a:xfrm>
            <a:off x="7783280" y="4603010"/>
            <a:ext cx="2475614" cy="914400"/>
          </a:xfrm>
          <a:prstGeom prst="wedgeEllipseCallout">
            <a:avLst>
              <a:gd name="adj1" fmla="val -65641"/>
              <a:gd name="adj2" fmla="val -735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rgbClr val="C00000"/>
                </a:solidFill>
              </a:rPr>
              <a:t>Preuzeti poslovi državne uprave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9717767-E325-422C-9827-105B94C0B1BA}"/>
              </a:ext>
            </a:extLst>
          </p:cNvPr>
          <p:cNvSpPr/>
          <p:nvPr/>
        </p:nvSpPr>
        <p:spPr>
          <a:xfrm>
            <a:off x="5307666" y="5262563"/>
            <a:ext cx="2475614" cy="1496846"/>
          </a:xfrm>
          <a:prstGeom prst="wedgeEllipseCallout">
            <a:avLst>
              <a:gd name="adj1" fmla="val -16663"/>
              <a:gd name="adj2" fmla="val -1047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C00000"/>
                </a:solidFill>
              </a:rPr>
              <a:t>Opći poslovi!(rad predstavničkog tijela i službenički odnosi (i kadrovska)!!!)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42E280C-1908-499C-AA22-51A7ADA917F3}"/>
              </a:ext>
            </a:extLst>
          </p:cNvPr>
          <p:cNvSpPr/>
          <p:nvPr/>
        </p:nvSpPr>
        <p:spPr>
          <a:xfrm>
            <a:off x="1933106" y="5060210"/>
            <a:ext cx="2475614" cy="914400"/>
          </a:xfrm>
          <a:prstGeom prst="wedgeEllipseCallout">
            <a:avLst>
              <a:gd name="adj1" fmla="val 69389"/>
              <a:gd name="adj2" fmla="val -114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Društvene djelatnosti!!!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E9AE5D0-0CE3-43AB-B504-DF76650C9CCF}"/>
              </a:ext>
            </a:extLst>
          </p:cNvPr>
          <p:cNvSpPr/>
          <p:nvPr/>
        </p:nvSpPr>
        <p:spPr>
          <a:xfrm>
            <a:off x="1186096" y="3606164"/>
            <a:ext cx="2475614" cy="1260304"/>
          </a:xfrm>
          <a:prstGeom prst="wedgeEllipseCallout">
            <a:avLst>
              <a:gd name="adj1" fmla="val 92399"/>
              <a:gd name="adj2" fmla="val -178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C00000"/>
                </a:solidFill>
              </a:rPr>
              <a:t>Prostorno uređenje i gradnja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F17263B-0160-490A-9020-DBD5759C4002}"/>
              </a:ext>
            </a:extLst>
          </p:cNvPr>
          <p:cNvSpPr/>
          <p:nvPr/>
        </p:nvSpPr>
        <p:spPr>
          <a:xfrm>
            <a:off x="1030705" y="2489411"/>
            <a:ext cx="2475614" cy="914400"/>
          </a:xfrm>
          <a:prstGeom prst="wedgeEllipseCallout">
            <a:avLst>
              <a:gd name="adj1" fmla="val 93610"/>
              <a:gd name="adj2" fmla="val 674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Pisarnica!!!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A0267-0E91-4475-AB0D-78F682B09FF0}"/>
              </a:ext>
            </a:extLst>
          </p:cNvPr>
          <p:cNvSpPr txBox="1">
            <a:spLocks/>
          </p:cNvSpPr>
          <p:nvPr/>
        </p:nvSpPr>
        <p:spPr>
          <a:xfrm>
            <a:off x="724189" y="98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Ponovimo ukratko na koga se isto odnosi u županijama? 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87C0E83-1D2F-4B16-9F4E-05F0BC6B8384}"/>
              </a:ext>
            </a:extLst>
          </p:cNvPr>
          <p:cNvSpPr/>
          <p:nvPr/>
        </p:nvSpPr>
        <p:spPr>
          <a:xfrm>
            <a:off x="2423902" y="1315933"/>
            <a:ext cx="2883763" cy="914400"/>
          </a:xfrm>
          <a:prstGeom prst="wedgeEllipseCallout">
            <a:avLst>
              <a:gd name="adj1" fmla="val 43946"/>
              <a:gd name="adj2" fmla="val 103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KOMUNIKACIJA!!!!</a:t>
            </a:r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A88A5DA6-AB32-4689-9D12-3A39D219A38C}"/>
              </a:ext>
            </a:extLst>
          </p:cNvPr>
          <p:cNvSpPr/>
          <p:nvPr/>
        </p:nvSpPr>
        <p:spPr>
          <a:xfrm>
            <a:off x="4070066" y="662622"/>
            <a:ext cx="4557623" cy="4941878"/>
          </a:xfrm>
          <a:prstGeom prst="irregularSeal2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županija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sudovi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ministarstva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građani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pravne osobe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PK i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31009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E3C301-7C83-436D-993E-998D9C84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8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000" strike="sngStrike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Nova</a:t>
            </a:r>
            <a:r>
              <a:rPr lang="pl-PL" sz="40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Uredba o uredskom poslovanju u tri rečenice</a:t>
            </a:r>
            <a:br>
              <a:rPr lang="pl-PL" sz="40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hr-HR" sz="20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7B87C4-A986-4994-8F2D-24CEF9068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846" y="2189277"/>
            <a:ext cx="931545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273AE-FD11-4E15-94A0-64617EA9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3" y="3602266"/>
            <a:ext cx="8038517" cy="2149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37136-B5AB-4AB3-8F44-72AE7B83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38" y="4540698"/>
            <a:ext cx="11231665" cy="1564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8FBD9-0F6D-4A71-BD44-96A90D28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8" t="168"/>
          <a:stretch/>
        </p:blipFill>
        <p:spPr>
          <a:xfrm>
            <a:off x="9710940" y="1238401"/>
            <a:ext cx="2275463" cy="2258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18E45B-AB80-4D3F-8B18-9A32F484B3F2}"/>
              </a:ext>
            </a:extLst>
          </p:cNvPr>
          <p:cNvSpPr/>
          <p:nvPr/>
        </p:nvSpPr>
        <p:spPr>
          <a:xfrm>
            <a:off x="2233996" y="5323090"/>
            <a:ext cx="45719" cy="3791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82D3A3-FBFE-4EA2-99E2-E75E877F6DA3}"/>
              </a:ext>
            </a:extLst>
          </p:cNvPr>
          <p:cNvSpPr/>
          <p:nvPr/>
        </p:nvSpPr>
        <p:spPr>
          <a:xfrm>
            <a:off x="3271464" y="5279761"/>
            <a:ext cx="45719" cy="422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DC8495-E083-4446-9075-3B699FD05F53}"/>
              </a:ext>
            </a:extLst>
          </p:cNvPr>
          <p:cNvSpPr/>
          <p:nvPr/>
        </p:nvSpPr>
        <p:spPr>
          <a:xfrm>
            <a:off x="4877095" y="5256638"/>
            <a:ext cx="73325" cy="4158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6015CC-8311-4C54-86FD-02D66E9EA003}"/>
              </a:ext>
            </a:extLst>
          </p:cNvPr>
          <p:cNvSpPr/>
          <p:nvPr/>
        </p:nvSpPr>
        <p:spPr>
          <a:xfrm>
            <a:off x="5712044" y="5275744"/>
            <a:ext cx="73325" cy="4158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642DC6-F446-4360-83FC-70BD32D0E45B}"/>
              </a:ext>
            </a:extLst>
          </p:cNvPr>
          <p:cNvSpPr/>
          <p:nvPr/>
        </p:nvSpPr>
        <p:spPr>
          <a:xfrm>
            <a:off x="6816844" y="5275744"/>
            <a:ext cx="45719" cy="422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F5DCFD-E9BC-4774-94A5-5C36123106A8}"/>
              </a:ext>
            </a:extLst>
          </p:cNvPr>
          <p:cNvSpPr/>
          <p:nvPr/>
        </p:nvSpPr>
        <p:spPr>
          <a:xfrm>
            <a:off x="7848319" y="5249978"/>
            <a:ext cx="45719" cy="422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9D409F-5F42-466A-A1FB-AD395B2B8B64}"/>
              </a:ext>
            </a:extLst>
          </p:cNvPr>
          <p:cNvSpPr/>
          <p:nvPr/>
        </p:nvSpPr>
        <p:spPr>
          <a:xfrm>
            <a:off x="8981920" y="5249978"/>
            <a:ext cx="45719" cy="422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AECA2B-96AB-4605-A0AB-3645735F1466}"/>
              </a:ext>
            </a:extLst>
          </p:cNvPr>
          <p:cNvSpPr/>
          <p:nvPr/>
        </p:nvSpPr>
        <p:spPr>
          <a:xfrm>
            <a:off x="10316505" y="5245959"/>
            <a:ext cx="45719" cy="422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01758FF-D897-4FB3-AF15-A3F756C83FD9}"/>
              </a:ext>
            </a:extLst>
          </p:cNvPr>
          <p:cNvSpPr/>
          <p:nvPr/>
        </p:nvSpPr>
        <p:spPr>
          <a:xfrm>
            <a:off x="4967371" y="1106462"/>
            <a:ext cx="6547497" cy="3080291"/>
          </a:xfrm>
          <a:prstGeom prst="wedgeEllipseCallout">
            <a:avLst>
              <a:gd name="adj1" fmla="val -25094"/>
              <a:gd name="adj2" fmla="val 8230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NB!!! 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</a:rPr>
              <a:t>Za navedene procese je nadležan </a:t>
            </a:r>
            <a:r>
              <a:rPr lang="hr-HR" sz="3200" b="1" i="1" dirty="0" err="1">
                <a:solidFill>
                  <a:schemeClr val="tx1"/>
                </a:solidFill>
              </a:rPr>
              <a:t>provider</a:t>
            </a:r>
            <a:r>
              <a:rPr lang="hr-HR" sz="3200" b="1" dirty="0">
                <a:solidFill>
                  <a:schemeClr val="tx1"/>
                </a:solidFill>
              </a:rPr>
              <a:t> uredskog poslovanja!!!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100139-BC7C-4967-8647-D4597096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19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2389" y="3217287"/>
            <a:ext cx="1051012" cy="70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96A88B3-B2B8-4FE3-BEC4-F0E1A57B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548974"/>
            <a:ext cx="10429875" cy="502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Kako to bješe nekad (i danas)…</a:t>
            </a:r>
            <a:endParaRPr lang="hr-HR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C2CA8-0BB4-4296-AFE5-4C78C2C86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37" y="2074554"/>
            <a:ext cx="2963605" cy="4209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E6088-E282-4F00-BAE4-12723EAEE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241" y="2410685"/>
            <a:ext cx="784557" cy="210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A7CD2-171B-4F80-87F0-3C6956FFA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83" y="2072210"/>
            <a:ext cx="368142" cy="443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587170-7E7A-47E9-ADBD-20BF8E0FD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4566" y="4819375"/>
            <a:ext cx="1020985" cy="45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14673-3359-428F-A35E-001F3008F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227" y="3806904"/>
            <a:ext cx="1681827" cy="2388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29CC2-10B2-408E-8F7F-79F7C0F4C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921" y="1967779"/>
            <a:ext cx="1681827" cy="1096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E4979-BAB9-47CB-AF39-0BC8AD2001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229" y="3152106"/>
            <a:ext cx="868493" cy="80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1DB5D7-7333-4656-9E4F-3409D57E61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0796" y="4060895"/>
            <a:ext cx="857926" cy="802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62726-7642-4409-B830-C5BBFC39D8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0229" y="6047320"/>
            <a:ext cx="1528927" cy="47390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29B93A-954E-481C-B375-E3DE06C85C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8191" y="2445431"/>
            <a:ext cx="1681828" cy="983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5B56C-63B6-4C79-97D9-7BB95BBC2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68191" y="4178617"/>
            <a:ext cx="1658001" cy="1553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7872BC-99AF-4195-83A8-B97E0CB40A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3640" y="1976112"/>
            <a:ext cx="695597" cy="43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731CF-C372-4F41-B22A-3EC0752901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7062" y="5754505"/>
            <a:ext cx="729538" cy="45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41B315-B0FD-488C-B19E-4F44F814F7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3395" y="1518483"/>
            <a:ext cx="737674" cy="4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36D30E-68CF-4182-A067-DDD5D99668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2785" y="3553394"/>
            <a:ext cx="737674" cy="4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3C130B88-7578-4F2E-9116-4637FBFA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5D9379-4680-4493-B293-D179CF4E33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9567" y="1710384"/>
            <a:ext cx="743457" cy="46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5659FDAD-3CF7-40E0-AD31-D87838CE3BFF}"/>
              </a:ext>
            </a:extLst>
          </p:cNvPr>
          <p:cNvSpPr txBox="1">
            <a:spLocks/>
          </p:cNvSpPr>
          <p:nvPr/>
        </p:nvSpPr>
        <p:spPr>
          <a:xfrm>
            <a:off x="333298" y="477873"/>
            <a:ext cx="10774255" cy="1126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pravnoj valjanosti dokumenta (akta!) ispisanog na papiru…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D18850-54DF-4A59-96A4-DDC4ECE12C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442" y="6323130"/>
            <a:ext cx="695597" cy="43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7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29791 0.3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13815 -0.0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1293 0.0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5277 L 0.03112 0.02639 C 0.03984 0.04422 0.05273 0.05394 0.06653 0.05394 C 0.08216 0.05394 0.09453 0.04422 0.10325 0.02639 L 0.14518 -0.05277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9F2-94E8-4F0D-B8B9-E8CEB0A4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Nekoliko mitova i legendi ili što smo čuli na terenu do sada?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2BED-0588-427F-A6A0-AA8B6A9B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43757" cy="3787384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tko upisuje KLASU, URBROJ i identifikatore (JIP &amp; JOP) ?</a:t>
            </a:r>
          </a:p>
          <a:p>
            <a:r>
              <a:rPr lang="hr-HR" dirty="0"/>
              <a:t>tko potpisuje rješenja, osobito kod masovnih obrada?</a:t>
            </a:r>
          </a:p>
          <a:p>
            <a:r>
              <a:rPr lang="hr-HR" dirty="0"/>
              <a:t>hoću li imati puno više posla nego do sada?</a:t>
            </a:r>
          </a:p>
          <a:p>
            <a:r>
              <a:rPr lang="hr-HR" dirty="0"/>
              <a:t>je li </a:t>
            </a:r>
            <a:r>
              <a:rPr lang="hr-HR" u="sng" dirty="0"/>
              <a:t>papirnati ispis elektroničkog dokumenta </a:t>
            </a:r>
            <a:r>
              <a:rPr lang="hr-HR" dirty="0"/>
              <a:t>je 100% pravno valjan i kad je ispisan na papiru </a:t>
            </a:r>
          </a:p>
          <a:p>
            <a:r>
              <a:rPr lang="hr-HR" dirty="0"/>
              <a:t>i naš omiljeni stav za kraj…</a:t>
            </a:r>
          </a:p>
          <a:p>
            <a:r>
              <a:rPr lang="hr-HR" dirty="0">
                <a:solidFill>
                  <a:srgbClr val="C00000"/>
                </a:solidFill>
              </a:rPr>
              <a:t>ja sam previše obrazovan(a/o) da bi se bavi(o/la/</a:t>
            </a:r>
            <a:r>
              <a:rPr lang="hr-HR" dirty="0" err="1">
                <a:solidFill>
                  <a:srgbClr val="C00000"/>
                </a:solidFill>
              </a:rPr>
              <a:t>lo</a:t>
            </a:r>
            <a:r>
              <a:rPr lang="hr-HR" dirty="0">
                <a:solidFill>
                  <a:srgbClr val="C00000"/>
                </a:solidFill>
              </a:rPr>
              <a:t>) upisivanjem klasa, </a:t>
            </a:r>
            <a:r>
              <a:rPr lang="hr-HR" dirty="0" err="1">
                <a:solidFill>
                  <a:srgbClr val="C00000"/>
                </a:solidFill>
              </a:rPr>
              <a:t>urbrojeva</a:t>
            </a:r>
            <a:r>
              <a:rPr lang="hr-HR" dirty="0">
                <a:solidFill>
                  <a:srgbClr val="C00000"/>
                </a:solidFill>
              </a:rPr>
              <a:t> i slično…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33AB1-F336-40DA-B2BD-651775C5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399" y="3429000"/>
            <a:ext cx="154305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E9DC17F-5B1D-4F0D-9823-1D65DF8F7644}"/>
              </a:ext>
            </a:extLst>
          </p:cNvPr>
          <p:cNvSpPr/>
          <p:nvPr/>
        </p:nvSpPr>
        <p:spPr>
          <a:xfrm>
            <a:off x="7568418" y="1094083"/>
            <a:ext cx="3946450" cy="1691294"/>
          </a:xfrm>
          <a:prstGeom prst="wedgeEllipseCallout">
            <a:avLst>
              <a:gd name="adj1" fmla="val -34288"/>
              <a:gd name="adj2" fmla="val 9344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Pa neka skeptični kolege slobodno potpišu još jedanput i takav „dokument/akt”… ;)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2FB684-3185-C127-8E6B-9CBB7AB0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F4F4D6-EF0A-6A3C-B335-E7FB8825A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dirty="0"/>
              <a:t>Dakle, opisane proces ne provode službenici</a:t>
            </a:r>
            <a:r>
              <a:rPr lang="hr-HR" sz="4800" dirty="0">
                <a:solidFill>
                  <a:srgbClr val="C00000"/>
                </a:solidFill>
              </a:rPr>
              <a:t>, već mora biti inkorporiran u informacijski sustav uredskog poslovanja!!!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BD4A6D2-51F3-38DB-68FE-C30B705BE1C1}"/>
              </a:ext>
            </a:extLst>
          </p:cNvPr>
          <p:cNvSpPr txBox="1"/>
          <p:nvPr/>
        </p:nvSpPr>
        <p:spPr>
          <a:xfrm>
            <a:off x="838200" y="4967585"/>
            <a:ext cx="102060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dirty="0"/>
              <a:t>U nastavku riječ dvije o novom Zakonu o državnoj informacijskoj infrastrukturi…</a:t>
            </a:r>
            <a:endParaRPr lang="hr-HR" sz="2400" dirty="0">
              <a:solidFill>
                <a:srgbClr val="C0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78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297" y="1283378"/>
            <a:ext cx="11105978" cy="1433945"/>
          </a:xfrm>
        </p:spPr>
        <p:txBody>
          <a:bodyPr>
            <a:normAutofit fontScale="90000"/>
          </a:bodyPr>
          <a:lstStyle/>
          <a:p>
            <a:pPr lvl="0" algn="ctr"/>
            <a:r>
              <a:rPr lang="hr-HR" dirty="0">
                <a:solidFill>
                  <a:srgbClr val="C00000"/>
                </a:solidFill>
              </a:rPr>
              <a:t>Na koji način novi Zakon o državnoj informacijskoj infrastrukturi utječe na funkcioniranje županija?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F3BCB5-FCC7-4A6D-BF3C-38819A65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2" y="6188570"/>
            <a:ext cx="781050" cy="4095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23518F7-0855-72C4-E175-65FEC993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14" y="2717070"/>
            <a:ext cx="3829171" cy="3471500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5D78A879-A21F-8AC6-E7C7-8AC079B2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48CF85E-168D-4B90-8CD8-646F32CA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7891">
            <a:off x="6114831" y="632199"/>
            <a:ext cx="5499461" cy="377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7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2002</Words>
  <Application>Microsoft Office PowerPoint</Application>
  <PresentationFormat>Široki zaslon</PresentationFormat>
  <Paragraphs>260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Segoe UI Light</vt:lpstr>
      <vt:lpstr>Symbol</vt:lpstr>
      <vt:lpstr>Times New Roman</vt:lpstr>
      <vt:lpstr>Office Theme</vt:lpstr>
      <vt:lpstr>Digitalizacija svih procesa i upravnih tijela županije – mit ili stvarnost?</vt:lpstr>
      <vt:lpstr>Jedna za zagrijavanje… primjer apsurda… </vt:lpstr>
      <vt:lpstr>Kako ćete 100% pogriješiti u pristupu implementaciji digitalnog funkcioniranja grada/uredskom poslovanja?</vt:lpstr>
      <vt:lpstr>PowerPoint prezentacija</vt:lpstr>
      <vt:lpstr>Nova Uredba o uredskom poslovanju u tri rečenice </vt:lpstr>
      <vt:lpstr>PowerPoint prezentacija</vt:lpstr>
      <vt:lpstr>Nekoliko mitova i legendi ili što smo čuli na terenu do sada?</vt:lpstr>
      <vt:lpstr>PowerPoint prezentacija</vt:lpstr>
      <vt:lpstr>Na koji način novi Zakon o državnoj informacijskoj infrastrukturi utječe na funkcioniranje županija?</vt:lpstr>
      <vt:lpstr>Ključne odredbe novog Zakona o državnoj informacijskoj infrastrukturi… </vt:lpstr>
      <vt:lpstr>Ključne odredbe novog Zakona o državnoj informacijskoj infrastrukturi… </vt:lpstr>
      <vt:lpstr>Ključne odredbe novog Zakona o državnoj informacijskoj infrastrukturi… </vt:lpstr>
      <vt:lpstr>Ključne odredbe novog Zakona o državnoj informacijskoj infrastrukturi… </vt:lpstr>
      <vt:lpstr>Ključne odredbe novog Zakona o državnoj informacijskoj infrastrukturi… </vt:lpstr>
      <vt:lpstr>Ključne odredbe novog Zakona o državnoj informacijskoj infrastrukturi… </vt:lpstr>
      <vt:lpstr>Ključne odredbe novog Zakona o državnoj informacijskoj infrastrukturi… </vt:lpstr>
      <vt:lpstr>Ključne odredbe novog Zakona o državnoj informacijskoj infrastrukturi… </vt:lpstr>
      <vt:lpstr>Ključne odredbe novog Zakona o državnoj informacijskoj infrastrukturi… </vt:lpstr>
      <vt:lpstr>Mrtvo slovo na papiru ili?</vt:lpstr>
      <vt:lpstr>Mrtvo slovo na papiru ili?</vt:lpstr>
      <vt:lpstr>Nekoliko promišljanja za kraj…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Vedran Vukobrat</dc:creator>
  <cp:lastModifiedBy>Vedran Vukobrat</cp:lastModifiedBy>
  <cp:revision>24</cp:revision>
  <dcterms:created xsi:type="dcterms:W3CDTF">2024-09-16T09:19:08Z</dcterms:created>
  <dcterms:modified xsi:type="dcterms:W3CDTF">2024-09-17T14:18:30Z</dcterms:modified>
</cp:coreProperties>
</file>