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00" r:id="rId32"/>
    <p:sldId id="301" r:id="rId33"/>
    <p:sldId id="296" r:id="rId34"/>
    <p:sldId id="297" r:id="rId35"/>
    <p:sldId id="298" r:id="rId36"/>
    <p:sldId id="299" r:id="rId37"/>
    <p:sldId id="303" r:id="rId38"/>
    <p:sldId id="304" r:id="rId39"/>
    <p:sldId id="306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A4"/>
    <a:srgbClr val="0E5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BA277-68DD-4286-B06E-27912CDED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B4E4-57D3-4730-B025-50813A9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26A0E-EFA6-499F-B181-77A33EF64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1D05-20DE-49C3-9E4C-C943BCBC7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01B25-1621-4B34-9780-0E07781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3D846-609D-476D-96BF-A024BCFC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6131-9265-475F-B1E0-36A11F3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1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A8CF-6A7F-40D7-AB4C-0F3D5E64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E73E-13D5-4067-A805-9A635848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CB51-D83D-4D42-A87C-341CA504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912A6-79CB-4240-AA04-780ED739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4154-F1A6-4194-9050-ADD53F6D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A3F66-E8AE-4845-BC6D-88E6BB236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4DBA4-C8ED-4CC8-AE30-37CE462A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FDF9-4A7D-4623-9488-7B883AD1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292F-CBEB-4629-8CDF-23A2B123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51BF-B0C5-4FE3-93C3-7916088B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EFB35-6BEC-4D0D-8BB9-D47B0E03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3D51-4D76-4DE3-98D9-0DBAE32B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C43F-3DBF-4CF7-A8E3-6AE6DBB0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07EF-FDFC-45C6-B049-C74692FC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832E-92DF-4DC1-8A85-1414A1D9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CA21-EAC0-43D2-A012-7D53237F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9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766-E0F4-4E07-A372-C52D835A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1B20-0FC0-419E-A68E-03270DEC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811E-AD9C-4603-B5FB-801A6A8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3DE2-18E1-4CAA-85D1-7104340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CC874-3FC1-4E13-AE0E-F0D101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D868-C0FB-453F-AD00-A9DE0895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1567-E34C-4632-841A-63FCA5D98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B3EA5-DDBE-4AD7-8802-4A697151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50B0E-182C-4F18-B862-92A2FFB1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0F975-BE00-40EE-87E1-6D6CEE9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38B69-3A19-4351-B91F-ACD8E58E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8C35-C3E5-416B-A959-013B4FE1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B37E-C9DF-4DA4-9A83-5A6C113B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6709C-3507-4689-B547-39F91227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DAA70-C05A-4486-AB5E-4E1291F18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3EBCB-3DDF-4A81-B32A-8DF75097A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818B1-0C15-4E1A-8178-C79E4789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C56DF-7CEE-4D20-A1C5-D78FEA2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D5CEB-C9E2-4B79-B0DD-E041B78F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3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567B-C58A-421B-98AC-B6DA8429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E2441-2D74-4D25-B5EC-70F4BB2F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6E727-B5A9-43E5-A596-A53C4431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E99F-5B2C-4374-AF9E-4B4FAF22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BFB54-88F0-498C-AB62-F71640B3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99901-DEF7-47CE-A2C1-ADF32FC4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DBF84-67FE-4404-AE81-23CB234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6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FDDD-3343-4D18-8B45-884D4A49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3F04-81AC-47A9-8B79-C9F71AC3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A3EE-4EE9-481B-ACCA-1BC6C8EB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5104-A205-4F7E-9D4D-7E7021EC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455C-CA55-4D94-BBF3-6F47582C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11FAE-2268-41DA-A07A-72FB01F8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4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817B-9563-4319-AFED-B9184908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38D4-5DEF-48BB-8707-2591FE8C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F88E-7602-4CD8-B99A-BD775427E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5321-D648-4A6E-8ECA-8F15F6FB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10D6-D158-4F80-B94C-258800924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01C8974-63EF-495E-BC8D-B8A5217D4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88334" y="5985086"/>
            <a:ext cx="1216195" cy="67188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29C32BD-CB27-49A5-9CA7-EF95E239C019}"/>
              </a:ext>
            </a:extLst>
          </p:cNvPr>
          <p:cNvSpPr txBox="1"/>
          <p:nvPr userDrawn="1"/>
        </p:nvSpPr>
        <p:spPr>
          <a:xfrm>
            <a:off x="305940" y="627118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rgbClr val="575756">
                    <a:alpha val="45000"/>
                  </a:srgbClr>
                </a:solidFill>
                <a:latin typeface="Montserrat" panose="00000500000000000000" pitchFamily="50" charset="-18"/>
              </a:rPr>
              <a:t>Panorama 2024.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33CCF-7F4F-4E87-B314-872A8AD5F204}"/>
              </a:ext>
            </a:extLst>
          </p:cNvPr>
          <p:cNvSpPr/>
          <p:nvPr userDrawn="1"/>
        </p:nvSpPr>
        <p:spPr>
          <a:xfrm>
            <a:off x="287472" y="6540950"/>
            <a:ext cx="10260000" cy="14400"/>
          </a:xfrm>
          <a:prstGeom prst="rect">
            <a:avLst/>
          </a:prstGeom>
          <a:solidFill>
            <a:srgbClr val="575756">
              <a:alpha val="4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8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746071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Digitalizacija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svih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prijavnih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izvještajnih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obrazaca</a:t>
            </a:r>
            <a:r>
              <a:rPr lang="en-US" sz="2500" dirty="0">
                <a:latin typeface="+mj-lt"/>
                <a:ea typeface="+mj-ea"/>
                <a:cs typeface="+mj-cs"/>
              </a:rPr>
              <a:t> za </a:t>
            </a:r>
            <a:r>
              <a:rPr lang="en-US" sz="2500" dirty="0" err="1">
                <a:latin typeface="+mj-lt"/>
                <a:ea typeface="+mj-ea"/>
                <a:cs typeface="+mj-cs"/>
              </a:rPr>
              <a:t>Javne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pozive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Natječaje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219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7" b="15887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746071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Provjere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ispravnosti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unesenih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polja</a:t>
            </a:r>
            <a:r>
              <a:rPr lang="en-US" sz="2500" dirty="0">
                <a:latin typeface="+mj-lt"/>
                <a:ea typeface="+mj-ea"/>
                <a:cs typeface="+mj-cs"/>
              </a:rPr>
              <a:t>, </a:t>
            </a:r>
            <a:r>
              <a:rPr lang="en-US" sz="2500" dirty="0" err="1">
                <a:latin typeface="+mj-lt"/>
                <a:ea typeface="+mj-ea"/>
                <a:cs typeface="+mj-cs"/>
              </a:rPr>
              <a:t>brojeva</a:t>
            </a:r>
            <a:r>
              <a:rPr lang="en-US" sz="2500" dirty="0">
                <a:latin typeface="+mj-lt"/>
                <a:ea typeface="+mj-ea"/>
                <a:cs typeface="+mj-cs"/>
              </a:rPr>
              <a:t>,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iznosa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traženih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potpora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slično</a:t>
            </a:r>
            <a:r>
              <a:rPr lang="en-US" sz="2500" dirty="0">
                <a:latin typeface="+mj-lt"/>
                <a:ea typeface="+mj-ea"/>
                <a:cs typeface="+mj-cs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4015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b="12078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746071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Provjere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unesenih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dokumenata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57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10923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746071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Kreiranje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polja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prema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odabiru</a:t>
            </a:r>
            <a:r>
              <a:rPr lang="en-US" sz="2500" dirty="0">
                <a:latin typeface="+mj-lt"/>
                <a:ea typeface="+mj-ea"/>
                <a:cs typeface="+mj-cs"/>
              </a:rPr>
              <a:t> u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padajućem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izborniku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437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5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Automatizacija poslovnih procesa i obrade zahtjeva od strane službenika u županiji</a:t>
            </a: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0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002060"/>
                </a:solidFill>
              </a:rPr>
              <a:t>Podrška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službenicima</a:t>
            </a:r>
            <a:r>
              <a:rPr lang="en-GB" sz="3200" dirty="0">
                <a:solidFill>
                  <a:srgbClr val="002060"/>
                </a:solidFill>
              </a:rPr>
              <a:t> u </a:t>
            </a:r>
            <a:r>
              <a:rPr lang="en-GB" sz="3200" dirty="0" err="1">
                <a:solidFill>
                  <a:srgbClr val="002060"/>
                </a:solidFill>
              </a:rPr>
              <a:t>radu</a:t>
            </a:r>
            <a:r>
              <a:rPr lang="en-GB" sz="3200" dirty="0">
                <a:solidFill>
                  <a:srgbClr val="002060"/>
                </a:solidFill>
              </a:rPr>
              <a:t> s </a:t>
            </a:r>
            <a:r>
              <a:rPr lang="en-GB" sz="3200" dirty="0" err="1">
                <a:solidFill>
                  <a:srgbClr val="002060"/>
                </a:solidFill>
              </a:rPr>
              <a:t>fizičkim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pravnim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osobama</a:t>
            </a:r>
            <a:endParaRPr lang="hr-HR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Digitalni sustavi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mogu značajno pomoći službenicima u obradi zahtjeva jer omogućuju automatizaciju rutinskih i administrativnih zadataka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Smanjenje ručnog unosa podataka: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Automatizacija smanjuje potrebu za ručnim unosom informacija, što povećava točnost i ubrzava proces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Integrirani sustavi: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Povezivanjem različitih baza podataka i sustava unutar županije, službenici mogu brže pristupiti relevantnim informacijama, čime se smanjuje vrijeme potrebno za rješavanje zahtjeva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81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Automatizacija poslovnih procesa i obrade zahtjeva od strane službenika u županiji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5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002060"/>
                </a:solidFill>
              </a:rPr>
              <a:t>Efikasnost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transparentnost</a:t>
            </a:r>
            <a:endParaRPr lang="hr-HR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Povećana efikasnost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: Automatizirani sustavi omogućuju službenicima da se usmjere na složenije zadatke, dok sustav preuzima rutinske poslove kao što su prijem zahtjeva, provjera dokumenata i obrazaca (AI), bodovanje (AI), izrada dokumenata (odluka, ugovora, zahtjeva za plaćanje…)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Brži protok informacija: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Digitalni sustavi omogućuju automatsko slanje obavijesti i komunikaciju vezanu uz zahtjev, smanjujući potrebu za telefonskim i e-mail upitima.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Poboljšana kontrola i praćenje: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Službenici imaju bolji pregled nad cijelim procesom obrade zahtjeva, </a:t>
            </a:r>
            <a:r>
              <a:rPr lang="hr-HR" sz="2300" u="sng" dirty="0">
                <a:latin typeface="Calibri" panose="020F0502020204030204" pitchFamily="34" charset="0"/>
                <a:cs typeface="Calibri" panose="020F0502020204030204" pitchFamily="34" charset="0"/>
              </a:rPr>
              <a:t>mogu pratiti rokove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i automatski evidentirati sve korake u procesu.</a:t>
            </a: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81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Automatizacija poslovnih procesa i obrade zahtjeva od strane službenika u županiji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Informatički sustav za obradu natječaja i provedbu projekata financiranih iz proračuna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Ubrzava obradu pristiglih prijava nekoliko puta, a cijela komunikacija s prijaviteljima je automatizirana i digitalizirana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Kompletna obrada zahtjeva ide kroz sustav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Jednostavna obrada prijava i izvještaja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od strane službenika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Automatsko slanje obavijesti i komunikacija s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korisnicima s jednim klikom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Digitalizacije raznih obrazaca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(ugovori, odluke, obavijesti, zahtjevi za plaćanje i slično) koje skidate jednim klikom sa svim potrebnim podacima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Izvoz svih podataka u </a:t>
            </a:r>
            <a:r>
              <a:rPr lang="hr-H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Priprema raznih izvještaja u </a:t>
            </a:r>
            <a:r>
              <a:rPr lang="hr-H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pdf-u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excelu</a:t>
            </a: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Statistike dodjele sredstava</a:t>
            </a: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81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Automatizacija poslovnih procesa i obrade zahtjeva od strane službenika u županiji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1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002060"/>
                </a:solidFill>
              </a:rPr>
              <a:t>Ostale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prednosti</a:t>
            </a:r>
            <a:endParaRPr lang="hr-HR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573"/>
            <a:ext cx="10515600" cy="4189137"/>
          </a:xfrm>
        </p:spPr>
        <p:txBody>
          <a:bodyPr>
            <a:noAutofit/>
          </a:bodyPr>
          <a:lstStyle/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Automatizacija prijema i registracije zahtjeva, brže sortiranje i pregledavanje, jednostavna evaluacija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Praćenje statusa obrade, povijest izmjena, automatske obavijesti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Centralizirani sustav dokumentacije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Praćenje ukupno zatraženih sredstava i automatsko zatvaranje natječaja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Povijest promjena – praćenje svih verzija dokumenata, provedbe i komunikacije s korisnikom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Sustav prati rokove za izvještaje, nadopune i slično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Nadopune obrazaca u raznim fazama obrade i provedbe projekta (usklađivanje proračuna i slično…)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Praćenje rezultata i učinka (višestruki izvještaji)</a:t>
            </a:r>
          </a:p>
          <a:p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Pristup vanjskim </a:t>
            </a:r>
            <a:r>
              <a:rPr lang="hr-HR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eveluatorima</a:t>
            </a:r>
            <a:endParaRPr lang="hr-HR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81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Automatizacija poslovnih procesa i obrade zahtjeva od strane službenika u županiji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3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72302" y="5608048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Primjer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sustava</a:t>
            </a:r>
            <a:r>
              <a:rPr lang="en-US" sz="2500" dirty="0">
                <a:latin typeface="+mj-lt"/>
                <a:ea typeface="+mj-ea"/>
                <a:cs typeface="+mj-cs"/>
              </a:rPr>
              <a:t> za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obradu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prijava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661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11C9CB7-A3C2-47B8-A80D-E6A0832F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524" y="4462944"/>
            <a:ext cx="2475380" cy="579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101BE-F80D-4128-BD99-3BCA0CED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6" y="5205363"/>
            <a:ext cx="2605285" cy="2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b="6554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72302" y="5608048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Obrada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provedba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projekta</a:t>
            </a:r>
            <a:r>
              <a:rPr lang="en-US" sz="2500" dirty="0">
                <a:latin typeface="+mj-lt"/>
                <a:ea typeface="+mj-ea"/>
                <a:cs typeface="+mj-cs"/>
              </a:rPr>
              <a:t> po </a:t>
            </a:r>
            <a:r>
              <a:rPr lang="en-US" sz="2500" dirty="0" err="1">
                <a:latin typeface="+mj-lt"/>
                <a:ea typeface="+mj-ea"/>
                <a:cs typeface="+mj-cs"/>
              </a:rPr>
              <a:t>fazama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24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1061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72302" y="5608048"/>
            <a:ext cx="770535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Preuzimanje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svih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željenih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podataka</a:t>
            </a:r>
            <a:r>
              <a:rPr lang="en-US" sz="2500" dirty="0">
                <a:latin typeface="+mj-lt"/>
                <a:ea typeface="+mj-ea"/>
                <a:cs typeface="+mj-cs"/>
              </a:rPr>
              <a:t> u Excel</a:t>
            </a:r>
          </a:p>
        </p:txBody>
      </p:sp>
    </p:spTree>
    <p:extLst>
      <p:ext uri="{BB962C8B-B14F-4D97-AF65-F5344CB8AC3E}">
        <p14:creationId xmlns:p14="http://schemas.microsoft.com/office/powerpoint/2010/main" val="394307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b="2291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72302" y="5608048"/>
            <a:ext cx="9572362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Povijest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svih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koraka</a:t>
            </a:r>
            <a:r>
              <a:rPr lang="en-US" sz="2500" dirty="0">
                <a:latin typeface="+mj-lt"/>
                <a:ea typeface="+mj-ea"/>
                <a:cs typeface="+mj-cs"/>
              </a:rPr>
              <a:t> u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obradi</a:t>
            </a:r>
            <a:r>
              <a:rPr lang="en-US" sz="2500" dirty="0">
                <a:latin typeface="+mj-lt"/>
                <a:ea typeface="+mj-ea"/>
                <a:cs typeface="+mj-cs"/>
              </a:rPr>
              <a:t>,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provedbi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projekta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komunikaciji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295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667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404747"/>
            <a:ext cx="9572362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Automatska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izrada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ugovora</a:t>
            </a:r>
            <a:r>
              <a:rPr lang="en-US" sz="2500" dirty="0">
                <a:latin typeface="+mj-lt"/>
                <a:ea typeface="+mj-ea"/>
                <a:cs typeface="+mj-cs"/>
              </a:rPr>
              <a:t>,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odluka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drugih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dokumenata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495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22031-EE84-E24E-9E1D-DC94ADE2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667"/>
          <a:stretch/>
        </p:blipFill>
        <p:spPr>
          <a:xfrm>
            <a:off x="21" y="-81643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589555" y="5404747"/>
            <a:ext cx="9572362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 err="1">
                <a:latin typeface="+mj-lt"/>
                <a:ea typeface="+mj-ea"/>
                <a:cs typeface="+mj-cs"/>
              </a:rPr>
              <a:t>Automatska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izrada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ugovora</a:t>
            </a:r>
            <a:r>
              <a:rPr lang="en-US" sz="2500" dirty="0">
                <a:latin typeface="+mj-lt"/>
                <a:ea typeface="+mj-ea"/>
                <a:cs typeface="+mj-cs"/>
              </a:rPr>
              <a:t>, </a:t>
            </a:r>
            <a:r>
              <a:rPr lang="en-US" sz="2500" dirty="0" err="1">
                <a:latin typeface="+mj-lt"/>
                <a:ea typeface="+mj-ea"/>
                <a:cs typeface="+mj-cs"/>
              </a:rPr>
              <a:t>odluka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drugih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dokumenata</a:t>
            </a:r>
            <a:endParaRPr lang="en-US" sz="2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933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5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 </a:t>
            </a: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Napredne tehnologije umjetne inteligencije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Računalni vid: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Tehnologije računalnog vida omogućuju automatsko prepoznavanje, čitanje i obradu skeniranih dokumenata i obrazaca. To ubrzava proces unosa podataka, smanjuje greške i eliminira potrebu za ručnim prepisivanjem informacija.</a:t>
            </a:r>
          </a:p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Prepoznavanje skeniranih dokumenata građana ili poduzetnika (npr. potvrde o prebivalištu, potvrda porezne, financijski rezultati), automatski unos podataka u sustav iz dokumenta, pregled valjanosti potvrde….</a:t>
            </a:r>
          </a:p>
          <a:p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4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Napredne tehnologije umjetne inteligencije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Automatska obrada dokumenata: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može automatski analizirati podnesene dokumente, prepoznati ključne informacije i usporediti ih s pravilnicima i kriterijima natječaja.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sustav automatski provjerava potvrdu porezne uprave te obavještava službenika i korisnika o eventualnim nedostacima.</a:t>
            </a:r>
          </a:p>
          <a:p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Napredne tehnologije umjetne inteligencije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Automatsko bodovanje projekata i zahtjeva</a:t>
            </a: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sustavi koriste algoritme za automatsko bodovanje podnesenih prijava na temelju unaprijed definiranih kriterija. To ubrzava proces evaluacije i smanjuje mogućnost subjektivnosti.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AI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sustav automatski boduje zahtjeve za financiranje na temelju postignutih ciljeva, rezultata prošlih godina ili postavljenih prioriteta.</a:t>
            </a:r>
          </a:p>
          <a:p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5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Napredne tehnologije umjetne inteligencije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Pomoć pri kreiranju teksta i izvještaja: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alati poput procesora prirodnog jezika (NLP) mogu automatski generirati sažetke, izvještaje i preporuke na temelju prethodnih podataka i projekata.</a:t>
            </a:r>
          </a:p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model korisniku predlaže tekst na temelju podataka iz prijava iz prošlih godina ili sličnih njegovih prijava.</a:t>
            </a:r>
          </a:p>
          <a:p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557820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Primjeri dobre prakse digitalizacije u županijama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A44AB-965B-E64B-8856-B4A3A747AA56}"/>
              </a:ext>
            </a:extLst>
          </p:cNvPr>
          <p:cNvSpPr txBox="1"/>
          <p:nvPr/>
        </p:nvSpPr>
        <p:spPr>
          <a:xfrm>
            <a:off x="4491387" y="320427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400" dirty="0">
                <a:latin typeface="Calibri" panose="020F0502020204030204" pitchFamily="34" charset="0"/>
                <a:cs typeface="Calibri" panose="020F0502020204030204" pitchFamily="34" charset="0"/>
              </a:rPr>
              <a:t>Dejan Iličić, dipl.ing.el.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D2269-BDC9-5E48-AB10-75412193A501}"/>
              </a:ext>
            </a:extLst>
          </p:cNvPr>
          <p:cNvSpPr txBox="1"/>
          <p:nvPr/>
        </p:nvSpPr>
        <p:spPr>
          <a:xfrm>
            <a:off x="2276709" y="4112958"/>
            <a:ext cx="740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savjetnik za digitalizaciju i uvođenje umjetne inteligencije u poslovne procese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84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Napredne tehnologije umjetne inteligencije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Scraper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podataka: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AI može koristiti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skrejpere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za automatsko prikupljanje relevantnih podataka s web stranica i željenih izvora</a:t>
            </a: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Dohvaćanje informacija i dokumenata iz raznih registara (sudski registar, registar udruga) te njihova usporedba i analiza</a:t>
            </a: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9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381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 automatski prijevodi za web stranice i sustave: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Korištenje AI tehnologija za automatsko prevođenje sadržaja web stranica, natječaja i dokumenata omogućuje dostupnost informacija širem krugu korisnika, uključujući govornike različitih jezika.</a:t>
            </a:r>
          </a:p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Integracija AI alata za automatski prijevod (danas skoro 99% točan) koji omogućuju korisnicima pristup informacijama na njihovom jeziku, bez potrebe za ručnim prevođenjem.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8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059"/>
            <a:ext cx="10515600" cy="38385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(TTS):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Tehnologija prevođenja teksta u govor omogućuje korisnicima slušanje pisanog sadržaja, što poboljšava pristupačnost usluga za osobe s poteškoćama vida ili za one koji preferiraju audio sadržaj.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Primjer: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Sustavi za tekst u govor mogu automatski čitati sadržaj web stranica, natječaja ili drugih dokumenata, omogućujući korisnicima da slušaju informacije umjesto da ih čitaju.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53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39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545B983-6422-1C4B-91FF-89E5FAECA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6" y="643467"/>
            <a:ext cx="968880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5B983-6422-1C4B-91FF-89E5FAECA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596" y="667172"/>
            <a:ext cx="9688808" cy="552365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5B983-6422-1C4B-91FF-89E5FAECA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237" y="667172"/>
            <a:ext cx="9077526" cy="552365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5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 AI-a u digitalizaciji</a:t>
            </a: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eVisit.hr</a:t>
            </a: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Digitalni AI turistički vodič</a:t>
            </a: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01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eVISIT.hr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Digitalni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vodič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turističke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destinacije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turističke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lokalitete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tvom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mobitelu</a:t>
            </a:r>
            <a:endParaRPr lang="hr-HR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498"/>
            <a:ext cx="10515600" cy="4189137"/>
          </a:xfrm>
        </p:spPr>
        <p:txBody>
          <a:bodyPr>
            <a:noAutofit/>
          </a:bodyPr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Ova inovativna tehnologija potpuno zamjenjuje tradicionalne turističke vodiče i info pultove, automatski prevodi i stvara audio zapise na preko 20 jezika. 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Dovoljno je postaviti upute za sadržaj ili sadržaj na hrvatskom jeziku i umjetna inteligencija će sve ostalo odraditi sama.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Digitalni AI vodič vodi vas kroz: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Tematske staze s AI turističkim vodičem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Kompletnu ponudu destinacije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Sajmove i prijave izlagača na sajmove (uz automatsko izdavanje računa)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Događanja na turističkoj lokaciji</a:t>
            </a:r>
          </a:p>
          <a:p>
            <a:pPr lvl="1"/>
            <a:endParaRPr lang="hr-H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964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Umjetna inteligencija (AI) kao pomoć u digitalnoj transformaciji i automatizaciji poslovnih procesa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334294F-7F2C-6849-BFA1-C0C1D9B40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5" y="149999"/>
            <a:ext cx="2758103" cy="5972213"/>
          </a:xfrm>
          <a:prstGeom prst="rect">
            <a:avLst/>
          </a:prstGeom>
        </p:spPr>
      </p:pic>
      <p:pic>
        <p:nvPicPr>
          <p:cNvPr id="6" name="Picture 5" descr="A map with orange dots and green text&#10;&#10;Description automatically generated">
            <a:extLst>
              <a:ext uri="{FF2B5EF4-FFF2-40B4-BE49-F238E27FC236}">
                <a16:creationId xmlns:a16="http://schemas.microsoft.com/office/drawing/2014/main" id="{D946D5FD-E4D4-254C-8F76-E22B7CF47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5" y="149999"/>
            <a:ext cx="2758103" cy="5972213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6CB34172-835D-B641-814E-102D5BEE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35" y="150000"/>
            <a:ext cx="2758103" cy="59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7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  <a:endParaRPr lang="hr-HR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498"/>
            <a:ext cx="10515600" cy="41891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Dejan </a:t>
            </a:r>
            <a:r>
              <a:rPr lang="hr-H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Iličić</a:t>
            </a: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dipl.ing.el</a:t>
            </a: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savjetnik za digitalizaciju i uvođenje umjetne inteligencije u poslovne procese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098 720 527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dejan.ilicic@gmail.com</a:t>
            </a: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hr-H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5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Sadržaj prezentacije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Digitalna transformacija usluga (za fizičke i pravne osobe)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Automatizacija poslovnih procesa i obrade zahtjeva od strane službenika u županiji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Umjetna inteligencija (AI) kao pomoć u digitalnoj transformaciji i automatizaciji poslovnih procesa </a:t>
            </a:r>
          </a:p>
        </p:txBody>
      </p:sp>
    </p:spTree>
    <p:extLst>
      <p:ext uri="{BB962C8B-B14F-4D97-AF65-F5344CB8AC3E}">
        <p14:creationId xmlns:p14="http://schemas.microsoft.com/office/powerpoint/2010/main" val="63822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5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Digitalna transformacija usluga (za fizičke i pravne osobe)</a:t>
            </a:r>
            <a:br>
              <a:rPr lang="hr-H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2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krajnje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korisnike</a:t>
            </a:r>
            <a:endParaRPr lang="hr-HR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rmAutofit lnSpcReduction="10000"/>
          </a:bodyPr>
          <a:lstStyle/>
          <a:p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Digitalizacija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usluga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usmjerena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unaprjeđenje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iskustva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krajnjih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korisnika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prvenstveno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građana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udruga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poduzetnika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Cilj je omogućiti jednostavniji, brži i pristupačniji način interakcije sa županijskim službenicima</a:t>
            </a:r>
          </a:p>
          <a:p>
            <a:pPr marL="0" indent="0">
              <a:buNone/>
            </a:pPr>
            <a:endParaRPr lang="hr-HR" sz="2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Ključni prioritet:</a:t>
            </a:r>
          </a:p>
          <a:p>
            <a:pPr lvl="1"/>
            <a:r>
              <a:rPr lang="hr-HR" sz="2300" u="sng" dirty="0">
                <a:latin typeface="Calibri" panose="020F0502020204030204" pitchFamily="34" charset="0"/>
                <a:cs typeface="Calibri" panose="020F0502020204030204" pitchFamily="34" charset="0"/>
              </a:rPr>
              <a:t>dostupnost informacija i usluga u bilo koje vrijeme, bez potrebe za fizičkim dolaskom u urede.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ubrzanje svih procesa</a:t>
            </a:r>
          </a:p>
          <a:p>
            <a:pPr lvl="1"/>
            <a:endParaRPr lang="hr-HR" sz="23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ćemo to napraviti?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562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Digitalna transformacija usluga za građane i poduzetnike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2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002060"/>
                </a:solidFill>
              </a:rPr>
              <a:t>Digitalizacija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interakcije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sa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županijom</a:t>
            </a:r>
            <a:endParaRPr lang="hr-HR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Osigurati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jednostavni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digitalni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“online”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podnošenje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zahtjeva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plaćanja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naknada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dobivanje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dokumenata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razmjenu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Povećanje efikasnosti 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rješavanja građanskih i poduzetničkih zahtjeva kroz brže i automatizirane procese.</a:t>
            </a:r>
          </a:p>
          <a:p>
            <a:r>
              <a:rPr lang="hr-HR" sz="2300" b="1" dirty="0">
                <a:latin typeface="Calibri" panose="020F0502020204030204" pitchFamily="34" charset="0"/>
                <a:cs typeface="Calibri" panose="020F0502020204030204" pitchFamily="34" charset="0"/>
              </a:rPr>
              <a:t>Prednosti: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brži pristup informacijama i uslugama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smanjeno vrijeme čekanja na odgovor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uklanjanje nepotrebnih koraka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veća transparentnost</a:t>
            </a:r>
          </a:p>
          <a:p>
            <a:pPr lvl="1"/>
            <a:r>
              <a:rPr lang="hr-HR" sz="2300" b="1" u="sng" dirty="0">
                <a:latin typeface="Calibri" panose="020F0502020204030204" pitchFamily="34" charset="0"/>
                <a:cs typeface="Calibri" panose="020F0502020204030204" pitchFamily="34" charset="0"/>
              </a:rPr>
              <a:t>smanjena mogućnost administrativne greške</a:t>
            </a:r>
          </a:p>
          <a:p>
            <a:pPr lvl="1"/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sva komunikacija odvija se „online”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562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Digitalna transformacija usluga za građane i poduzetnike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002060"/>
                </a:solidFill>
              </a:rPr>
              <a:t>Primjer</a:t>
            </a:r>
            <a:r>
              <a:rPr lang="en-GB" sz="3200" dirty="0">
                <a:solidFill>
                  <a:srgbClr val="002060"/>
                </a:solidFill>
              </a:rPr>
              <a:t>: </a:t>
            </a:r>
            <a:r>
              <a:rPr lang="en-GB" sz="3200" dirty="0" err="1">
                <a:solidFill>
                  <a:srgbClr val="002060"/>
                </a:solidFill>
              </a:rPr>
              <a:t>Prijave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fizičkih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pravnih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osoba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na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Javne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pozive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natječaje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županije</a:t>
            </a:r>
            <a:endParaRPr lang="hr-HR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Izrada informatičkog sustava za predaju zahtjeva na Javne pozive i natječaje za projekte financirane iz proračuna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Predaja zahtjeva i svih potrebnih dokumenata online (bez papira)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Predaja izvještaja i svih potrebnih dokumenata online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Praćenje statusa projekta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Automatske e-mail obavijesti o statusu projekta i potrebnim nadopunama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Povezivanje s ostalim sustavima unutar županije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Jednostavne nadopune zahtjeva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Primjeri: sustavi </a:t>
            </a:r>
            <a:r>
              <a:rPr lang="hr-H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eFondovi</a:t>
            </a: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ePrijave</a:t>
            </a:r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562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Digitalna transformacija usluga za građane i poduzetnike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3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110-AB63-45C1-A1F5-299B437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4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dirty="0" err="1">
                <a:solidFill>
                  <a:srgbClr val="002060"/>
                </a:solidFill>
              </a:rPr>
              <a:t>Prednosti</a:t>
            </a:r>
            <a:r>
              <a:rPr lang="en-GB" sz="3200" dirty="0">
                <a:solidFill>
                  <a:srgbClr val="002060"/>
                </a:solidFill>
              </a:rPr>
              <a:t>: </a:t>
            </a:r>
            <a:r>
              <a:rPr lang="en-GB" sz="3200" dirty="0" err="1">
                <a:solidFill>
                  <a:srgbClr val="002060"/>
                </a:solidFill>
              </a:rPr>
              <a:t>Informatički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sustav</a:t>
            </a:r>
            <a:r>
              <a:rPr lang="en-GB" sz="3200" dirty="0">
                <a:solidFill>
                  <a:srgbClr val="002060"/>
                </a:solidFill>
              </a:rPr>
              <a:t> za </a:t>
            </a:r>
            <a:r>
              <a:rPr lang="en-GB" sz="3200" dirty="0" err="1">
                <a:solidFill>
                  <a:srgbClr val="002060"/>
                </a:solidFill>
              </a:rPr>
              <a:t>predaju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zahtjeva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na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Javne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pozive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natječaje</a:t>
            </a:r>
            <a:r>
              <a:rPr lang="en-GB" sz="3200" dirty="0">
                <a:solidFill>
                  <a:srgbClr val="002060"/>
                </a:solidFill>
              </a:rPr>
              <a:t> za </a:t>
            </a:r>
            <a:r>
              <a:rPr lang="en-GB" sz="3200" dirty="0" err="1">
                <a:solidFill>
                  <a:srgbClr val="002060"/>
                </a:solidFill>
              </a:rPr>
              <a:t>projekte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financirane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iz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 err="1">
                <a:solidFill>
                  <a:srgbClr val="002060"/>
                </a:solidFill>
              </a:rPr>
              <a:t>proračuna</a:t>
            </a:r>
            <a:br>
              <a:rPr lang="en-GB" sz="3200" dirty="0">
                <a:solidFill>
                  <a:srgbClr val="002060"/>
                </a:solidFill>
              </a:rPr>
            </a:br>
            <a:endParaRPr lang="hr-HR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A078-FAF3-41D1-A2B0-CC9E291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Autofit/>
          </a:bodyPr>
          <a:lstStyle/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Svi dokumenti su poslani prilikom prijave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Sva polja su ispunjena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Ispunjavanje uvjeta natječaja (predaja proračuna i slično…)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Smanjenje mogućnosti administrativne pogreške korisnika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Povezivanje s registrima (sudski registra…)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Povezivanje sa sustavom </a:t>
            </a:r>
            <a:r>
              <a:rPr lang="hr-H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eGrađani</a:t>
            </a:r>
            <a:endParaRPr lang="hr-H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Podsjetnik na rokove?</a:t>
            </a:r>
          </a:p>
          <a:p>
            <a:r>
              <a:rPr lang="hr-HR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Umjetna inteligencija (AI)?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59F5-CFDF-6148-802A-E47FE9175314}"/>
              </a:ext>
            </a:extLst>
          </p:cNvPr>
          <p:cNvSpPr txBox="1"/>
          <p:nvPr/>
        </p:nvSpPr>
        <p:spPr>
          <a:xfrm>
            <a:off x="838200" y="311706"/>
            <a:ext cx="562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Digitalna transformacija usluga za građane i poduzetnike</a:t>
            </a:r>
            <a:endParaRPr lang="en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4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1549</Words>
  <Application>Microsoft Office PowerPoint</Application>
  <PresentationFormat>Široki zaslon</PresentationFormat>
  <Paragraphs>153</Paragraphs>
  <Slides>39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3" baseType="lpstr">
      <vt:lpstr>Arial</vt:lpstr>
      <vt:lpstr>Calibri</vt:lpstr>
      <vt:lpstr>Montserrat</vt:lpstr>
      <vt:lpstr>Office Theme</vt:lpstr>
      <vt:lpstr>PowerPoint prezentacija</vt:lpstr>
      <vt:lpstr>PowerPoint prezentacija</vt:lpstr>
      <vt:lpstr>Primjeri dobre prakse digitalizacije u županijama</vt:lpstr>
      <vt:lpstr>Sadržaj prezentacije</vt:lpstr>
      <vt:lpstr>1. Digitalna transformacija usluga (za fizičke i pravne osobe) </vt:lpstr>
      <vt:lpstr>Fokus na krajnje korisnike</vt:lpstr>
      <vt:lpstr>Digitalizacija interakcije sa županijom</vt:lpstr>
      <vt:lpstr>Primjer: Prijave fizičkih i pravnih osoba na Javne pozive i natječaje županije</vt:lpstr>
      <vt:lpstr>Prednosti: Informatički sustav za predaju zahtjeva na Javne pozive i natječaje za projekte financirane iz proračuna </vt:lpstr>
      <vt:lpstr>PowerPoint prezentacija</vt:lpstr>
      <vt:lpstr>PowerPoint prezentacija</vt:lpstr>
      <vt:lpstr>PowerPoint prezentacija</vt:lpstr>
      <vt:lpstr>PowerPoint prezentacija</vt:lpstr>
      <vt:lpstr>2. Automatizacija poslovnih procesa i obrade zahtjeva od strane službenika u županiji </vt:lpstr>
      <vt:lpstr>Podrška službenicima u radu s fizičkim i pravnim osobama</vt:lpstr>
      <vt:lpstr>Efikasnost i transparentnost</vt:lpstr>
      <vt:lpstr>Primjer: Informatički sustav za obradu natječaja i provedbu projekata financiranih iz proračuna</vt:lpstr>
      <vt:lpstr>Ostale prednosti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3. Umjetna inteligencija (AI) kao pomoć u digitalnoj transformaciji i automatizaciji poslovnih procesa  </vt:lpstr>
      <vt:lpstr>Napredne tehnologije umjetne inteligencije</vt:lpstr>
      <vt:lpstr>Napredne tehnologije umjetne inteligencije</vt:lpstr>
      <vt:lpstr>Napredne tehnologije umjetne inteligencije</vt:lpstr>
      <vt:lpstr>Napredne tehnologije umjetne inteligencije</vt:lpstr>
      <vt:lpstr>Napredne tehnologije umjetne inteligencije</vt:lpstr>
      <vt:lpstr>Primjer</vt:lpstr>
      <vt:lpstr>Primjer</vt:lpstr>
      <vt:lpstr>PowerPoint prezentacija</vt:lpstr>
      <vt:lpstr>PowerPoint prezentacija</vt:lpstr>
      <vt:lpstr>PowerPoint prezentacija</vt:lpstr>
      <vt:lpstr> Primjer AI-a u digitalizaciji  eVisit.hr - Digitalni AI turistički vodič  </vt:lpstr>
      <vt:lpstr>eVISIT.hr - Digitalni AI vodič za turističke destinacije i turističke lokalitete na tvom mobitelu</vt:lpstr>
      <vt:lpstr>PowerPoint prezentacija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Iličić</dc:creator>
  <cp:lastModifiedBy>Nika Burcul Skelin</cp:lastModifiedBy>
  <cp:revision>11</cp:revision>
  <dcterms:created xsi:type="dcterms:W3CDTF">2024-09-13T09:04:52Z</dcterms:created>
  <dcterms:modified xsi:type="dcterms:W3CDTF">2024-09-16T10:19:15Z</dcterms:modified>
</cp:coreProperties>
</file>