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9" r:id="rId2"/>
  </p:sldMasterIdLst>
  <p:notesMasterIdLst>
    <p:notesMasterId r:id="rId20"/>
  </p:notesMasterIdLst>
  <p:sldIdLst>
    <p:sldId id="335" r:id="rId3"/>
    <p:sldId id="258" r:id="rId4"/>
    <p:sldId id="262" r:id="rId5"/>
    <p:sldId id="317" r:id="rId6"/>
    <p:sldId id="260" r:id="rId7"/>
    <p:sldId id="277" r:id="rId8"/>
    <p:sldId id="322" r:id="rId9"/>
    <p:sldId id="325" r:id="rId10"/>
    <p:sldId id="326" r:id="rId11"/>
    <p:sldId id="331" r:id="rId12"/>
    <p:sldId id="328" r:id="rId13"/>
    <p:sldId id="327" r:id="rId14"/>
    <p:sldId id="332" r:id="rId15"/>
    <p:sldId id="329" r:id="rId16"/>
    <p:sldId id="334" r:id="rId17"/>
    <p:sldId id="283" r:id="rId18"/>
    <p:sldId id="295" r:id="rId19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Josefin Sans" pitchFamily="2" charset="-18"/>
      <p:regular r:id="rId25"/>
      <p:bold r:id="rId26"/>
      <p:italic r:id="rId27"/>
      <p:boldItalic r:id="rId28"/>
    </p:embeddedFont>
    <p:embeddedFont>
      <p:font typeface="Josefin Sans Light" panose="020F0502020204030204" pitchFamily="2" charset="-18"/>
      <p:regular r:id="rId29"/>
      <p:bold r:id="rId30"/>
      <p:italic r:id="rId31"/>
      <p:boldItalic r:id="rId32"/>
    </p:embeddedFont>
    <p:embeddedFont>
      <p:font typeface="Josefin Sans Medium" panose="020B0604020202020204" charset="-18"/>
      <p:regular r:id="rId33"/>
      <p:bold r:id="rId34"/>
      <p:italic r:id="rId35"/>
      <p:boldItalic r:id="rId36"/>
    </p:embeddedFont>
    <p:embeddedFont>
      <p:font typeface="Josefin Sans SemiBold" pitchFamily="2" charset="-18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EA"/>
    <a:srgbClr val="1CADE4"/>
    <a:srgbClr val="78787A"/>
    <a:srgbClr val="EFEF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63F697-F21B-4740-93E1-754CE1B6CC0C}">
  <a:tblStyle styleId="{6263F697-F21B-4740-93E1-754CE1B6CC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95f375b38_3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c95f375b38_3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7A1B3-0E18-452F-8BCA-3AAB9E28E27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7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ca275fbaf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ca275fbaf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80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788e9a59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788e9a59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95f375b38_3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c95f375b38_3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93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788e9a59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788e9a59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ca275fbaf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ca275fbaf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ca275fbaf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ca275fbaf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61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7A1B3-0E18-452F-8BCA-3AAB9E28E27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2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7A1B3-0E18-452F-8BCA-3AAB9E28E27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0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7A1B3-0E18-452F-8BCA-3AAB9E28E27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5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750" y="2130662"/>
            <a:ext cx="3173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925751" y="1640525"/>
            <a:ext cx="1724100" cy="8418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750" y="3471400"/>
            <a:ext cx="3027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 Light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542275" y="1625200"/>
            <a:ext cx="0" cy="2961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67FC-8A3A-40FF-8F99-3BB1AF80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9B024-F34C-437C-9021-A7FF19AE2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AFC4-2581-4A7E-8E3D-C22B37F0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94E6-0A19-40CB-A652-859700B5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F856D-1142-41FB-AF8F-9A523834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45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F783-40FB-4F74-8EA2-3BD2F03E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1881-D999-4155-B46E-BE753A91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1C9CF-8A72-42F7-B81E-646577B9E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32A08-FB35-45E5-8600-4199F81C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EAEF-1372-44E1-A710-68C99E0A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2D7A4-56BE-4C77-A946-1D4EE296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45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47D4-9B04-4547-9CAB-8A538462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E549B-F6AD-4BC6-9FD8-E261E877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0ABF-43FD-4E3D-A04E-1E8929FF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5B1B8-C142-4ECA-B60A-10F392875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05C8A-D397-46DA-956D-1BBF4C578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EA62A-D321-4557-8A6A-A1913278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33B69-6CB8-4387-9083-558DC913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915E8-4FA8-4284-9E3D-A82B8211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30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565F5-CF0F-43C8-B416-2BDE5B5B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BB7F8-BA1C-4CBD-8F5B-D84F47E7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95D07-04BD-4DF9-B20B-05667EDB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07AC7-1151-47F2-A028-B5FFBF3F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79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40505-683F-4DDC-B88F-EAA4C8C9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FC70B-639A-496F-95A6-44409B70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34FD7-A822-4EFD-91FD-B23E5FA7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263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2F2-0A69-476F-9FB4-6F4A0B58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84D8-781B-4EFB-866C-F552C460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98EB9-4C30-45E3-BD24-A6ECB8C6E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9D63-0E65-416C-9BB5-971FBBBF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F8742-29D6-42E0-AED6-F5834B90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60687-5E27-465D-897F-C83AC597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37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D5F7-66EE-4ED5-8E4F-67C0916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76299-D56A-4EE0-BBB8-C3B3C4540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5ED92-86CE-4D46-A938-23225A44E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C6D44-7A1F-4713-B9E9-25080BF9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0CD5B-6D6E-4395-B5A0-F3A9D39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FBCAB-E491-4514-AD96-9C0746DE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598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13CC-7923-45EA-AF1C-24D0EB48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26A31-75CC-493A-AE98-B1427061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4D52-B214-4D02-958C-B837976D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66B07-C91B-45D5-85AC-77CBADF1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69F9-097F-44BA-A520-70273C83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96533-4916-4829-B9BD-4A67CBD9E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F3017-5447-40EC-AA02-9366EE3BC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5EB9-074C-484B-86A8-275D8D0E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FB588-AE03-4828-B246-98FB89C8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443-B9D3-4E1B-84C0-D9CF5972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96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92450" y="913800"/>
            <a:ext cx="3796500" cy="49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3644450" y="1652275"/>
            <a:ext cx="3384000" cy="23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 idx="2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 idx="3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65" name="Google Shape;65;p9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9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737600" y="701450"/>
            <a:ext cx="27105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HEADER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25750" y="1786400"/>
            <a:ext cx="5151600" cy="940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925748" y="2726900"/>
            <a:ext cx="5151600" cy="102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18" name="Google Shape;118;p16"/>
          <p:cNvCxnSpPr/>
          <p:nvPr/>
        </p:nvCxnSpPr>
        <p:spPr>
          <a:xfrm>
            <a:off x="542275" y="1625200"/>
            <a:ext cx="0" cy="2710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6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6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_2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>
          <a:xfrm>
            <a:off x="1649675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2"/>
          </p:nvPr>
        </p:nvSpPr>
        <p:spPr>
          <a:xfrm>
            <a:off x="4116050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3"/>
          </p:nvPr>
        </p:nvSpPr>
        <p:spPr>
          <a:xfrm>
            <a:off x="6583025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4"/>
          </p:nvPr>
        </p:nvSpPr>
        <p:spPr>
          <a:xfrm>
            <a:off x="1649675" y="1903566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5"/>
          </p:nvPr>
        </p:nvSpPr>
        <p:spPr>
          <a:xfrm>
            <a:off x="4116350" y="1903566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6"/>
          </p:nvPr>
        </p:nvSpPr>
        <p:spPr>
          <a:xfrm>
            <a:off x="6583025" y="1903566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 idx="7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189" name="Google Shape;189;p22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2"/>
          <p:cNvSpPr txBox="1">
            <a:spLocks noGrp="1"/>
          </p:cNvSpPr>
          <p:nvPr>
            <p:ph type="title" idx="8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91" name="Google Shape;191;p22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22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IG_NUMBER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title" idx="2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241" name="Google Shape;241;p27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27"/>
          <p:cNvSpPr txBox="1">
            <a:spLocks noGrp="1"/>
          </p:cNvSpPr>
          <p:nvPr>
            <p:ph type="subTitle" idx="1"/>
          </p:nvPr>
        </p:nvSpPr>
        <p:spPr>
          <a:xfrm>
            <a:off x="3174025" y="1409075"/>
            <a:ext cx="51405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title" idx="3" hasCustomPrompt="1"/>
          </p:nvPr>
        </p:nvSpPr>
        <p:spPr>
          <a:xfrm>
            <a:off x="3174025" y="8078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0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27"/>
          <p:cNvSpPr txBox="1">
            <a:spLocks noGrp="1"/>
          </p:cNvSpPr>
          <p:nvPr>
            <p:ph type="subTitle" idx="4"/>
          </p:nvPr>
        </p:nvSpPr>
        <p:spPr>
          <a:xfrm>
            <a:off x="3174025" y="2757025"/>
            <a:ext cx="51405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title" idx="5" hasCustomPrompt="1"/>
          </p:nvPr>
        </p:nvSpPr>
        <p:spPr>
          <a:xfrm>
            <a:off x="3174025" y="215577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0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27"/>
          <p:cNvSpPr txBox="1">
            <a:spLocks noGrp="1"/>
          </p:cNvSpPr>
          <p:nvPr>
            <p:ph type="subTitle" idx="6"/>
          </p:nvPr>
        </p:nvSpPr>
        <p:spPr>
          <a:xfrm>
            <a:off x="3174025" y="4104975"/>
            <a:ext cx="51405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 idx="7" hasCustomPrompt="1"/>
          </p:nvPr>
        </p:nvSpPr>
        <p:spPr>
          <a:xfrm>
            <a:off x="3174025" y="35037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0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48" name="Google Shape;248;p27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27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6481100" y="-39600"/>
            <a:ext cx="2701200" cy="253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cxnSp>
        <p:nvCxnSpPr>
          <p:cNvPr id="304" name="Google Shape;304;p36"/>
          <p:cNvCxnSpPr/>
          <p:nvPr/>
        </p:nvCxnSpPr>
        <p:spPr>
          <a:xfrm>
            <a:off x="525225" y="441500"/>
            <a:ext cx="0" cy="2710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6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/>
          <p:nvPr/>
        </p:nvSpPr>
        <p:spPr>
          <a:xfrm>
            <a:off x="-159275" y="1563300"/>
            <a:ext cx="1591500" cy="39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cxnSp>
        <p:nvCxnSpPr>
          <p:cNvPr id="308" name="Google Shape;308;p37"/>
          <p:cNvCxnSpPr/>
          <p:nvPr/>
        </p:nvCxnSpPr>
        <p:spPr>
          <a:xfrm rot="10800000">
            <a:off x="986725" y="1327650"/>
            <a:ext cx="4455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7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C1AD-91DE-4AFD-B8E8-439E0B76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85FFD-BFBD-478B-9D7D-388DFE86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8B4F-DDFC-403E-99A8-E8173A55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2EF02-84D0-419D-9994-CB509F9C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EC810-4F1D-4D75-887A-D76A0D66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57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D352-191E-4FEF-BFBF-B26DB909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A128-EBB1-4C5B-A3E2-1D0DC00E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87FD-1BEE-4343-AECE-A0D77DB1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AECD-8F0F-45EA-9A39-4C538625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5ECD-905A-434F-AA82-6B39ADDA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0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92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4225" y="1159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Medium"/>
              <a:buChar char="●"/>
              <a:defRPr sz="1800">
                <a:solidFill>
                  <a:schemeClr val="dk1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Char char="■"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Char char="●"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lvl="4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efin Sans ExtraLight"/>
              <a:buChar char="○"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●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○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8" r:id="rId4"/>
    <p:sldLayoutId id="2147483673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B95F-36D8-499D-B141-0C9AB0B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1674-8424-4266-9429-FA6B2CB5D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E1089-11CA-47C7-A8E8-6E224C28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A41A-0F17-44A5-855E-2C74C7BA4DBA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BA7CC-1549-4267-8F57-0DC284513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B7B1-FBE5-4BAA-BEB3-30929A29C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3FFD-6B61-444B-9DCE-9D55DF4FC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0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22;p42">
            <a:extLst>
              <a:ext uri="{FF2B5EF4-FFF2-40B4-BE49-F238E27FC236}">
                <a16:creationId xmlns:a16="http://schemas.microsoft.com/office/drawing/2014/main" id="{68758EF9-7DA7-4802-8AAD-B86C45347027}"/>
              </a:ext>
            </a:extLst>
          </p:cNvPr>
          <p:cNvSpPr txBox="1">
            <a:spLocks/>
          </p:cNvSpPr>
          <p:nvPr/>
        </p:nvSpPr>
        <p:spPr>
          <a:xfrm>
            <a:off x="513500" y="523875"/>
            <a:ext cx="3191725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0115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Josefin Sans"/>
              <a:buNone/>
              <a:defRPr sz="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Županija na dlanu</a:t>
            </a:r>
          </a:p>
        </p:txBody>
      </p:sp>
      <p:pic>
        <p:nvPicPr>
          <p:cNvPr id="21" name="Graphic 20" descr="Open hand">
            <a:extLst>
              <a:ext uri="{FF2B5EF4-FFF2-40B4-BE49-F238E27FC236}">
                <a16:creationId xmlns:a16="http://schemas.microsoft.com/office/drawing/2014/main" id="{AF70FD62-ACDE-4FCC-A895-84EEE755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267" y="928687"/>
            <a:ext cx="2405488" cy="24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0FC7-542D-4D64-BF0E-C280B20F1A0F}"/>
              </a:ext>
            </a:extLst>
          </p:cNvPr>
          <p:cNvSpPr txBox="1"/>
          <p:nvPr/>
        </p:nvSpPr>
        <p:spPr>
          <a:xfrm>
            <a:off x="511470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rgbClr val="00A1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Civilna zaštita i sigurnost građana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D3742-A8B2-4A0A-9FE7-E44BC0099C37}"/>
              </a:ext>
            </a:extLst>
          </p:cNvPr>
          <p:cNvSpPr txBox="1"/>
          <p:nvPr/>
        </p:nvSpPr>
        <p:spPr>
          <a:xfrm>
            <a:off x="511470" y="2400572"/>
            <a:ext cx="431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Pravovremena komunikacija putem „</a:t>
            </a:r>
            <a:r>
              <a:rPr lang="hr-HR" sz="18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push</a:t>
            </a: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” notifikacija</a:t>
            </a: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endParaRPr lang="hr-H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98% osoba pogleda obavijest unutar </a:t>
            </a:r>
          </a:p>
          <a:p>
            <a:pPr defTabSz="685800">
              <a:buClrTx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    3 minute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80D97-B6D1-4CB3-A35E-8446C606AD20}"/>
              </a:ext>
            </a:extLst>
          </p:cNvPr>
          <p:cNvSpPr/>
          <p:nvPr/>
        </p:nvSpPr>
        <p:spPr>
          <a:xfrm>
            <a:off x="590550" y="688595"/>
            <a:ext cx="3790950" cy="89660"/>
          </a:xfrm>
          <a:prstGeom prst="rect">
            <a:avLst/>
          </a:prstGeom>
          <a:solidFill>
            <a:srgbClr val="0A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9A7AF7-49A7-44B2-A4BA-1BA3AA41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58" y="-473551"/>
            <a:ext cx="3790950" cy="61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2B333-2EE8-4E07-B446-0ABD34DB6C41}"/>
              </a:ext>
            </a:extLst>
          </p:cNvPr>
          <p:cNvSpPr txBox="1"/>
          <p:nvPr/>
        </p:nvSpPr>
        <p:spPr>
          <a:xfrm>
            <a:off x="6688138" y="1688798"/>
            <a:ext cx="172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hr-HR" sz="6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Očekuje se tuča na širem području županije. Ostanite u svojim domovima.</a:t>
            </a:r>
          </a:p>
        </p:txBody>
      </p:sp>
    </p:spTree>
    <p:extLst>
      <p:ext uri="{BB962C8B-B14F-4D97-AF65-F5344CB8AC3E}">
        <p14:creationId xmlns:p14="http://schemas.microsoft.com/office/powerpoint/2010/main" val="425498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25E45-F988-4A69-B1B5-CFF96E92474A}"/>
              </a:ext>
            </a:extLst>
          </p:cNvPr>
          <p:cNvGrpSpPr/>
          <p:nvPr/>
        </p:nvGrpSpPr>
        <p:grpSpPr>
          <a:xfrm>
            <a:off x="-379695" y="-217042"/>
            <a:ext cx="4114207" cy="5360542"/>
            <a:chOff x="5740400" y="2679699"/>
            <a:chExt cx="2540000" cy="33094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B76D85-6D25-4F79-9C79-74B392923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6" t="25000" r="32037" b="26743"/>
            <a:stretch/>
          </p:blipFill>
          <p:spPr>
            <a:xfrm>
              <a:off x="5740400" y="2679699"/>
              <a:ext cx="2540000" cy="3309454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BA7A13D-AB23-483B-92D9-C4CF36AAA6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73" b="13254"/>
            <a:stretch/>
          </p:blipFill>
          <p:spPr bwMode="auto">
            <a:xfrm>
              <a:off x="6415310" y="3578514"/>
              <a:ext cx="1253911" cy="17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55C-F228-4F21-AB30-5E3B36139BB7}"/>
              </a:ext>
            </a:extLst>
          </p:cNvPr>
          <p:cNvSpPr txBox="1"/>
          <p:nvPr/>
        </p:nvSpPr>
        <p:spPr>
          <a:xfrm>
            <a:off x="4336262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Razvojni projekti lokalne zajednice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478D2-230C-4273-B7D8-6D6A4AB76AC5}"/>
              </a:ext>
            </a:extLst>
          </p:cNvPr>
          <p:cNvSpPr txBox="1"/>
          <p:nvPr/>
        </p:nvSpPr>
        <p:spPr>
          <a:xfrm>
            <a:off x="4336262" y="2282039"/>
            <a:ext cx="4314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Jasan pregled županijskih projekata i ulaganja u lokalnu zajednicu</a:t>
            </a: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endParaRPr lang="hr-H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Pokazatelj rada, rasta i razvoja županije</a:t>
            </a: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endParaRPr lang="hr-H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Pregled alokacije sredstava po lokalnim jedinicama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F6E17E-E72E-476A-B46F-37B513A6F837}"/>
              </a:ext>
            </a:extLst>
          </p:cNvPr>
          <p:cNvSpPr/>
          <p:nvPr/>
        </p:nvSpPr>
        <p:spPr>
          <a:xfrm>
            <a:off x="4415342" y="688595"/>
            <a:ext cx="3790950" cy="89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5547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0FC7-542D-4D64-BF0E-C280B20F1A0F}"/>
              </a:ext>
            </a:extLst>
          </p:cNvPr>
          <p:cNvSpPr txBox="1"/>
          <p:nvPr/>
        </p:nvSpPr>
        <p:spPr>
          <a:xfrm>
            <a:off x="511470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rgbClr val="00A1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Potpuno digitalna prijava na natječaje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D3742-A8B2-4A0A-9FE7-E44BC0099C37}"/>
              </a:ext>
            </a:extLst>
          </p:cNvPr>
          <p:cNvSpPr txBox="1"/>
          <p:nvPr/>
        </p:nvSpPr>
        <p:spPr>
          <a:xfrm>
            <a:off x="511470" y="2400572"/>
            <a:ext cx="4314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Pomoću najvišeg stupnja </a:t>
            </a:r>
            <a:r>
              <a:rPr lang="hr-HR" sz="18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autentifikacije</a:t>
            </a: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NIAS prijavom (</a:t>
            </a:r>
            <a:r>
              <a:rPr lang="hr-HR" sz="18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eGrađani</a:t>
            </a: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), omogućeno je podnošenje obrazaca i prijave na natječaja udruga, poduzetnika i dr.</a:t>
            </a: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endParaRPr lang="hr-H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Potpuno digitalna prijava na natječaje integrirana s Uredskim poslovanjem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80D97-B6D1-4CB3-A35E-8446C606AD20}"/>
              </a:ext>
            </a:extLst>
          </p:cNvPr>
          <p:cNvSpPr/>
          <p:nvPr/>
        </p:nvSpPr>
        <p:spPr>
          <a:xfrm>
            <a:off x="590550" y="688595"/>
            <a:ext cx="3790950" cy="89660"/>
          </a:xfrm>
          <a:prstGeom prst="rect">
            <a:avLst/>
          </a:prstGeom>
          <a:solidFill>
            <a:srgbClr val="0A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FD22A6-A765-4D2D-9273-CB93A037E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25049" r="35556" b="24951"/>
          <a:stretch/>
        </p:blipFill>
        <p:spPr>
          <a:xfrm>
            <a:off x="5699035" y="-160867"/>
            <a:ext cx="3383844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55C-F228-4F21-AB30-5E3B36139BB7}"/>
              </a:ext>
            </a:extLst>
          </p:cNvPr>
          <p:cNvSpPr txBox="1"/>
          <p:nvPr/>
        </p:nvSpPr>
        <p:spPr>
          <a:xfrm>
            <a:off x="4336262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rgbClr val="00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Prostorni planovi i privlačenje investitora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478D2-230C-4273-B7D8-6D6A4AB76AC5}"/>
              </a:ext>
            </a:extLst>
          </p:cNvPr>
          <p:cNvSpPr txBox="1"/>
          <p:nvPr/>
        </p:nvSpPr>
        <p:spPr>
          <a:xfrm>
            <a:off x="4336262" y="2282039"/>
            <a:ext cx="431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Sve informacije o uvjetima gradnje, vrsti i namjeni zemljišta i javne imovine</a:t>
            </a: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endParaRPr lang="hr-H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Privlačenje investicija pravnih i fizičkih osoba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F6E17E-E72E-476A-B46F-37B513A6F837}"/>
              </a:ext>
            </a:extLst>
          </p:cNvPr>
          <p:cNvSpPr/>
          <p:nvPr/>
        </p:nvSpPr>
        <p:spPr>
          <a:xfrm>
            <a:off x="4415342" y="688595"/>
            <a:ext cx="3790950" cy="89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FFBAAD-4AB8-46D6-A175-9160F24CE2A2}"/>
              </a:ext>
            </a:extLst>
          </p:cNvPr>
          <p:cNvGrpSpPr/>
          <p:nvPr/>
        </p:nvGrpSpPr>
        <p:grpSpPr>
          <a:xfrm>
            <a:off x="492913" y="185838"/>
            <a:ext cx="2309685" cy="4771824"/>
            <a:chOff x="6200566" y="246955"/>
            <a:chExt cx="2309685" cy="47718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3B1205-8EA7-4BE6-82D5-0D1B452FBE3F}"/>
                </a:ext>
              </a:extLst>
            </p:cNvPr>
            <p:cNvGrpSpPr/>
            <p:nvPr/>
          </p:nvGrpSpPr>
          <p:grpSpPr>
            <a:xfrm>
              <a:off x="6200566" y="246955"/>
              <a:ext cx="2309685" cy="4771824"/>
              <a:chOff x="6320172" y="404813"/>
              <a:chExt cx="1902850" cy="39313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5B3323-BE2F-40B9-8AE3-CB2B8D5DF1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7994" r="33860"/>
              <a:stretch/>
            </p:blipFill>
            <p:spPr>
              <a:xfrm>
                <a:off x="6320172" y="404813"/>
                <a:ext cx="1902850" cy="39313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7972068-66FF-4F3E-80D9-30ED2320E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182" y="3816350"/>
                <a:ext cx="1887839" cy="433918"/>
              </a:xfrm>
              <a:prstGeom prst="rect">
                <a:avLst/>
              </a:prstGeom>
            </p:spPr>
          </p:pic>
        </p:grp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170D9E5-CD62-4F6D-A43E-A23A49A08F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70" b="9716"/>
            <a:stretch/>
          </p:blipFill>
          <p:spPr bwMode="auto">
            <a:xfrm>
              <a:off x="6343649" y="746588"/>
              <a:ext cx="2032001" cy="359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209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0FC7-542D-4D64-BF0E-C280B20F1A0F}"/>
              </a:ext>
            </a:extLst>
          </p:cNvPr>
          <p:cNvSpPr txBox="1"/>
          <p:nvPr/>
        </p:nvSpPr>
        <p:spPr>
          <a:xfrm>
            <a:off x="511470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rgbClr val="00A1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Povezivanje županijskih ustanova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D3742-A8B2-4A0A-9FE7-E44BC0099C37}"/>
              </a:ext>
            </a:extLst>
          </p:cNvPr>
          <p:cNvSpPr txBox="1"/>
          <p:nvPr/>
        </p:nvSpPr>
        <p:spPr>
          <a:xfrm>
            <a:off x="511470" y="2400572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Sve županijske ustanove u sinergiji jednog rješenja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80D97-B6D1-4CB3-A35E-8446C606AD20}"/>
              </a:ext>
            </a:extLst>
          </p:cNvPr>
          <p:cNvSpPr/>
          <p:nvPr/>
        </p:nvSpPr>
        <p:spPr>
          <a:xfrm>
            <a:off x="590550" y="688595"/>
            <a:ext cx="3790950" cy="89660"/>
          </a:xfrm>
          <a:prstGeom prst="rect">
            <a:avLst/>
          </a:prstGeom>
          <a:solidFill>
            <a:srgbClr val="0A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31E28-0D3B-4C7B-8B11-BB7F39792FA5}"/>
              </a:ext>
            </a:extLst>
          </p:cNvPr>
          <p:cNvGrpSpPr/>
          <p:nvPr/>
        </p:nvGrpSpPr>
        <p:grpSpPr>
          <a:xfrm>
            <a:off x="6200566" y="246955"/>
            <a:ext cx="2309685" cy="4771824"/>
            <a:chOff x="6320172" y="404813"/>
            <a:chExt cx="1902850" cy="3931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72D1DE-33DD-4408-A9BE-D77C439DE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94" r="33860"/>
            <a:stretch/>
          </p:blipFill>
          <p:spPr>
            <a:xfrm>
              <a:off x="6320172" y="404813"/>
              <a:ext cx="1902850" cy="393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F3C216-C334-4FF3-B8C2-49A5C47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182" y="3816350"/>
              <a:ext cx="1887839" cy="433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42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3"/>
          <p:cNvSpPr txBox="1">
            <a:spLocks noGrp="1"/>
          </p:cNvSpPr>
          <p:nvPr>
            <p:ph type="title" idx="4294967295"/>
          </p:nvPr>
        </p:nvSpPr>
        <p:spPr>
          <a:xfrm>
            <a:off x="2516817" y="176012"/>
            <a:ext cx="4604823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Koji posao stoji iza ovog?</a:t>
            </a:r>
            <a:endParaRPr dirty="0"/>
          </a:p>
        </p:txBody>
      </p:sp>
      <p:cxnSp>
        <p:nvCxnSpPr>
          <p:cNvPr id="829" name="Google Shape;829;p63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0" name="Google Shape;830;p63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50DD4B-B905-43B9-A10D-B756B8CD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53663"/>
              </p:ext>
            </p:extLst>
          </p:nvPr>
        </p:nvGraphicFramePr>
        <p:xfrm>
          <a:off x="290512" y="865389"/>
          <a:ext cx="8562975" cy="3389340"/>
        </p:xfrm>
        <a:graphic>
          <a:graphicData uri="http://schemas.openxmlformats.org/drawingml/2006/table">
            <a:tbl>
              <a:tblPr firstRow="1" bandRow="1"/>
              <a:tblGrid>
                <a:gridCol w="3297238">
                  <a:extLst>
                    <a:ext uri="{9D8B030D-6E8A-4147-A177-3AD203B41FA5}">
                      <a16:colId xmlns:a16="http://schemas.microsoft.com/office/drawing/2014/main" val="127556922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092639799"/>
                    </a:ext>
                  </a:extLst>
                </a:gridCol>
                <a:gridCol w="2579687">
                  <a:extLst>
                    <a:ext uri="{9D8B030D-6E8A-4147-A177-3AD203B41FA5}">
                      <a16:colId xmlns:a16="http://schemas.microsoft.com/office/drawing/2014/main" val="1942853818"/>
                    </a:ext>
                  </a:extLst>
                </a:gridCol>
              </a:tblGrid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endParaRPr lang="hr-HR" sz="8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800" dirty="0"/>
                        <a:t>RAZVOJ VLASTITOG RJEŠENJA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800" dirty="0"/>
                        <a:t>ODABIR GOTOVOG RJEŠENJA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196768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Istraživanje potreba građana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900" kern="1200" dirty="0">
                          <a:effectLst/>
                        </a:rPr>
                        <a:t>✔</a:t>
                      </a:r>
                      <a:endParaRPr lang="hr-HR" sz="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900" kern="1200" dirty="0">
                          <a:effectLst/>
                        </a:rPr>
                        <a:t>✖</a:t>
                      </a:r>
                      <a:endParaRPr lang="hr-HR" sz="80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944465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Koordinacija županijskih odjela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900" kern="1200" dirty="0">
                          <a:effectLst/>
                        </a:rPr>
                        <a:t>✔</a:t>
                      </a:r>
                      <a:endParaRPr lang="hr-HR" sz="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533765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Raspisivanje funkcionalnosti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900" kern="1200" dirty="0">
                          <a:effectLst/>
                        </a:rPr>
                        <a:t>✔</a:t>
                      </a:r>
                      <a:endParaRPr lang="hr-HR" sz="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67636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Provjera sukladnosti digitalnih usluga sa smjernicama države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900" kern="1200" dirty="0">
                          <a:effectLst/>
                        </a:rPr>
                        <a:t>✔</a:t>
                      </a:r>
                      <a:endParaRPr lang="hr-HR" sz="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29261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Pronalazak tvrtke za izradu rješenja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hr-HR" sz="900" kern="1200" dirty="0">
                          <a:effectLst/>
                        </a:rPr>
                        <a:t>✔</a:t>
                      </a:r>
                      <a:endParaRPr lang="hr-HR" sz="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99348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dirty="0"/>
                        <a:t>Priprema tehničke dokumentacije za javnu nabavu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039082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Razvoj aplikacije – 12 i više mjeseci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05520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dirty="0"/>
                        <a:t>Testiranje aplikacije na pilot korisnicima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226016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dirty="0" err="1"/>
                        <a:t>Crash</a:t>
                      </a:r>
                      <a:r>
                        <a:rPr lang="hr-HR" sz="900" b="1" dirty="0"/>
                        <a:t> testovi i usklađenje propusta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76800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dirty="0"/>
                        <a:t>Dobivanje NIAS certifikacije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14702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dirty="0"/>
                        <a:t>Otvaranje i plaćanje Google </a:t>
                      </a:r>
                      <a:r>
                        <a:rPr lang="hr-HR" sz="900" b="1" dirty="0" err="1"/>
                        <a:t>Play</a:t>
                      </a:r>
                      <a:r>
                        <a:rPr lang="hr-HR" sz="900" b="1" dirty="0"/>
                        <a:t> i Apple Store trgovine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67958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Povezivanje s ERP sustavom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194936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Povezivanje s DMS sustavom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85537"/>
                  </a:ext>
                </a:extLst>
              </a:tr>
              <a:tr h="2259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hr-HR" sz="900" b="1" dirty="0"/>
                        <a:t>Sinkronizacija podataka u stvarnom vremenu</a:t>
                      </a:r>
                      <a:endParaRPr lang="hr-HR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✖</a:t>
                      </a:r>
                      <a:endParaRPr kumimoji="0" lang="hr-H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98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355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57AAF-47BC-48D5-B32F-7F0441C4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t="20606" r="21179" b="20673"/>
          <a:stretch/>
        </p:blipFill>
        <p:spPr>
          <a:xfrm>
            <a:off x="-1" y="0"/>
            <a:ext cx="5037328" cy="5143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E63EC2-35BB-420B-B1B2-E63A2CFFA9BD}"/>
              </a:ext>
            </a:extLst>
          </p:cNvPr>
          <p:cNvSpPr/>
          <p:nvPr/>
        </p:nvSpPr>
        <p:spPr>
          <a:xfrm>
            <a:off x="2214563" y="0"/>
            <a:ext cx="6929438" cy="5143500"/>
          </a:xfrm>
          <a:prstGeom prst="rect">
            <a:avLst/>
          </a:prstGeom>
          <a:gradFill flip="none" rotWithShape="1">
            <a:gsLst>
              <a:gs pos="88000">
                <a:srgbClr val="000000">
                  <a:alpha val="40000"/>
                </a:srgbClr>
              </a:gs>
              <a:gs pos="70000">
                <a:schemeClr val="tx1"/>
              </a:gs>
              <a:gs pos="100000">
                <a:srgbClr val="E3E3E3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3919-12B5-46C4-B3E6-BF39481E51BD}"/>
              </a:ext>
            </a:extLst>
          </p:cNvPr>
          <p:cNvSpPr txBox="1"/>
          <p:nvPr/>
        </p:nvSpPr>
        <p:spPr>
          <a:xfrm>
            <a:off x="4997787" y="67880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rgbClr val="0AB8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promišljanja za kraj…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B3D41-B030-4774-9D43-D8E315C37C27}"/>
              </a:ext>
            </a:extLst>
          </p:cNvPr>
          <p:cNvSpPr/>
          <p:nvPr/>
        </p:nvSpPr>
        <p:spPr>
          <a:xfrm>
            <a:off x="5037327" y="459995"/>
            <a:ext cx="3790950" cy="89660"/>
          </a:xfrm>
          <a:prstGeom prst="rect">
            <a:avLst/>
          </a:prstGeom>
          <a:solidFill>
            <a:srgbClr val="0A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B8E51-18B6-4E31-8C60-F70D0DC9188E}"/>
              </a:ext>
            </a:extLst>
          </p:cNvPr>
          <p:cNvSpPr txBox="1"/>
          <p:nvPr/>
        </p:nvSpPr>
        <p:spPr>
          <a:xfrm>
            <a:off x="4933252" y="3543830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Što Županija ima od ovoga?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A1990-D66B-4C47-A19F-37D1F9553F72}"/>
              </a:ext>
            </a:extLst>
          </p:cNvPr>
          <p:cNvSpPr txBox="1"/>
          <p:nvPr/>
        </p:nvSpPr>
        <p:spPr>
          <a:xfrm>
            <a:off x="4933252" y="1810781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Tko će administrirati aplikaciju?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F20FD-E474-42D4-999F-BC46E6B1CDF4}"/>
              </a:ext>
            </a:extLst>
          </p:cNvPr>
          <p:cNvSpPr txBox="1"/>
          <p:nvPr/>
        </p:nvSpPr>
        <p:spPr>
          <a:xfrm>
            <a:off x="4933252" y="2538806"/>
            <a:ext cx="389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Što s digitalnim uslugama koje već imate i koriste se?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28DCA-BD0B-41F0-8BE2-B6A262502C94}"/>
              </a:ext>
            </a:extLst>
          </p:cNvPr>
          <p:cNvSpPr txBox="1"/>
          <p:nvPr/>
        </p:nvSpPr>
        <p:spPr>
          <a:xfrm>
            <a:off x="4467924" y="4487298"/>
            <a:ext cx="4676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hr-HR" sz="2100" b="1" kern="1200" dirty="0">
                <a:solidFill>
                  <a:srgbClr val="0AB8FD"/>
                </a:solidFill>
                <a:latin typeface="Calibri" panose="020F0502020204030204"/>
                <a:ea typeface="+mn-ea"/>
                <a:cs typeface="+mn-cs"/>
              </a:rPr>
              <a:t>Znaju li vaši građani što radite za njih?</a:t>
            </a:r>
          </a:p>
        </p:txBody>
      </p:sp>
    </p:spTree>
    <p:extLst>
      <p:ext uri="{BB962C8B-B14F-4D97-AF65-F5344CB8AC3E}">
        <p14:creationId xmlns:p14="http://schemas.microsoft.com/office/powerpoint/2010/main" val="2269154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57AAF-47BC-48D5-B32F-7F0441C4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t="20606" r="21179" b="20673"/>
          <a:stretch/>
        </p:blipFill>
        <p:spPr>
          <a:xfrm>
            <a:off x="-1" y="0"/>
            <a:ext cx="5037328" cy="5143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E63EC2-35BB-420B-B1B2-E63A2CFFA9BD}"/>
              </a:ext>
            </a:extLst>
          </p:cNvPr>
          <p:cNvSpPr/>
          <p:nvPr/>
        </p:nvSpPr>
        <p:spPr>
          <a:xfrm>
            <a:off x="2214563" y="0"/>
            <a:ext cx="6929438" cy="5143500"/>
          </a:xfrm>
          <a:prstGeom prst="rect">
            <a:avLst/>
          </a:prstGeom>
          <a:gradFill flip="none" rotWithShape="1">
            <a:gsLst>
              <a:gs pos="88000">
                <a:srgbClr val="000000">
                  <a:alpha val="40000"/>
                </a:srgbClr>
              </a:gs>
              <a:gs pos="70000">
                <a:schemeClr val="tx1"/>
              </a:gs>
              <a:gs pos="100000">
                <a:srgbClr val="E3E3E3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3919-12B5-46C4-B3E6-BF39481E51BD}"/>
              </a:ext>
            </a:extLst>
          </p:cNvPr>
          <p:cNvSpPr txBox="1"/>
          <p:nvPr/>
        </p:nvSpPr>
        <p:spPr>
          <a:xfrm>
            <a:off x="4997787" y="678801"/>
            <a:ext cx="3870030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>
              <a:buClrTx/>
            </a:pPr>
            <a:r>
              <a:rPr lang="hr-HR" sz="4050" b="1" kern="1200" dirty="0">
                <a:solidFill>
                  <a:srgbClr val="0AB8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Hvala na pažnji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B3D41-B030-4774-9D43-D8E315C37C27}"/>
              </a:ext>
            </a:extLst>
          </p:cNvPr>
          <p:cNvSpPr/>
          <p:nvPr/>
        </p:nvSpPr>
        <p:spPr>
          <a:xfrm>
            <a:off x="5037327" y="459995"/>
            <a:ext cx="3790950" cy="89660"/>
          </a:xfrm>
          <a:prstGeom prst="rect">
            <a:avLst/>
          </a:prstGeom>
          <a:solidFill>
            <a:srgbClr val="0A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93EFB-E0CD-4F11-A362-D43C9DF60008}"/>
              </a:ext>
            </a:extLst>
          </p:cNvPr>
          <p:cNvSpPr txBox="1"/>
          <p:nvPr/>
        </p:nvSpPr>
        <p:spPr>
          <a:xfrm>
            <a:off x="6101855" y="2918916"/>
            <a:ext cx="431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hr-HR" sz="1800" kern="1200" dirty="0">
                <a:solidFill>
                  <a:srgbClr val="0AB8FD"/>
                </a:solidFill>
                <a:latin typeface="Calibri" panose="020F0502020204030204"/>
                <a:ea typeface="+mn-ea"/>
                <a:cs typeface="+mn-cs"/>
              </a:rPr>
              <a:t>Mladen Lovrić</a:t>
            </a:r>
          </a:p>
          <a:p>
            <a:pPr defTabSz="685800">
              <a:buClrTx/>
            </a:pPr>
            <a:r>
              <a:rPr lang="hr-HR" sz="1800" kern="1200" dirty="0" err="1">
                <a:solidFill>
                  <a:srgbClr val="0AB8FD"/>
                </a:solidFill>
                <a:latin typeface="Calibri" panose="020F0502020204030204"/>
                <a:ea typeface="+mn-ea"/>
                <a:cs typeface="+mn-cs"/>
              </a:rPr>
              <a:t>Libusoft</a:t>
            </a:r>
            <a:r>
              <a:rPr lang="hr-HR" sz="1800" kern="1200" dirty="0">
                <a:solidFill>
                  <a:srgbClr val="0AB8FD"/>
                </a:solidFill>
                <a:latin typeface="Calibri" panose="020F0502020204030204"/>
                <a:ea typeface="+mn-ea"/>
                <a:cs typeface="+mn-cs"/>
              </a:rPr>
              <a:t> Cicom d.o.o.</a:t>
            </a:r>
          </a:p>
          <a:p>
            <a:pPr defTabSz="685800">
              <a:buClrTx/>
            </a:pPr>
            <a:r>
              <a:rPr lang="hr-HR" sz="1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mladen.lovric@spi.hr</a:t>
            </a:r>
          </a:p>
          <a:p>
            <a:pPr defTabSz="685800">
              <a:buClrTx/>
            </a:pPr>
            <a:r>
              <a:rPr lang="hr-HR" sz="1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091 4093 630</a:t>
            </a:r>
          </a:p>
        </p:txBody>
      </p:sp>
      <p:pic>
        <p:nvPicPr>
          <p:cNvPr id="3" name="Graphic 2" descr="Envelope">
            <a:extLst>
              <a:ext uri="{FF2B5EF4-FFF2-40B4-BE49-F238E27FC236}">
                <a16:creationId xmlns:a16="http://schemas.microsoft.com/office/drawing/2014/main" id="{60C64EB8-72E8-426F-A980-4D1E5CE4E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9932" y="3528483"/>
            <a:ext cx="254021" cy="254021"/>
          </a:xfrm>
          <a:prstGeom prst="rect">
            <a:avLst/>
          </a:prstGeom>
        </p:spPr>
      </p:pic>
      <p:pic>
        <p:nvPicPr>
          <p:cNvPr id="14" name="Graphic 13" descr="Receiver">
            <a:extLst>
              <a:ext uri="{FF2B5EF4-FFF2-40B4-BE49-F238E27FC236}">
                <a16:creationId xmlns:a16="http://schemas.microsoft.com/office/drawing/2014/main" id="{9BFD4B4A-85AD-49F8-B05C-F3FD5DC29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9932" y="3782365"/>
            <a:ext cx="241924" cy="2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594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/>
          <p:nvPr/>
        </p:nvSpPr>
        <p:spPr>
          <a:xfrm>
            <a:off x="4165275" y="991250"/>
            <a:ext cx="4138200" cy="3188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925750" y="1786400"/>
            <a:ext cx="5151600" cy="9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Za početak, pitanje</a:t>
            </a:r>
            <a:endParaRPr sz="4000" dirty="0"/>
          </a:p>
        </p:txBody>
      </p:sp>
      <p:sp>
        <p:nvSpPr>
          <p:cNvPr id="342" name="Google Shape;342;p44"/>
          <p:cNvSpPr txBox="1">
            <a:spLocks noGrp="1"/>
          </p:cNvSpPr>
          <p:nvPr>
            <p:ph type="subTitle" idx="1"/>
          </p:nvPr>
        </p:nvSpPr>
        <p:spPr>
          <a:xfrm>
            <a:off x="925748" y="2726900"/>
            <a:ext cx="5151600" cy="1025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Koliko ljudi u Vašem okruženju zna koje poslove obavlja Županija?</a:t>
            </a:r>
            <a:endParaRPr dirty="0"/>
          </a:p>
        </p:txBody>
      </p:sp>
      <p:cxnSp>
        <p:nvCxnSpPr>
          <p:cNvPr id="343" name="Google Shape;343;p44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44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0B7B4F-E994-4196-9122-0A5912FE4ADB}"/>
              </a:ext>
            </a:extLst>
          </p:cNvPr>
          <p:cNvSpPr/>
          <p:nvPr/>
        </p:nvSpPr>
        <p:spPr>
          <a:xfrm>
            <a:off x="699096" y="567138"/>
            <a:ext cx="2790062" cy="237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97" name="Google Shape;397;p48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48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B0A982-8FD3-404D-B12F-41E8A0488280}"/>
              </a:ext>
            </a:extLst>
          </p:cNvPr>
          <p:cNvSpPr/>
          <p:nvPr/>
        </p:nvSpPr>
        <p:spPr>
          <a:xfrm>
            <a:off x="699096" y="183950"/>
            <a:ext cx="5770975" cy="367146"/>
          </a:xfrm>
          <a:prstGeom prst="roundRect">
            <a:avLst>
              <a:gd name="adj" fmla="val 4119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koji su poslovi županije?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71415-FFB1-4DE5-8958-EF03307A1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5" y="685800"/>
            <a:ext cx="237799" cy="2377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6433CB-49A8-4574-8A45-AE1C474CF8EC}"/>
              </a:ext>
            </a:extLst>
          </p:cNvPr>
          <p:cNvSpPr/>
          <p:nvPr/>
        </p:nvSpPr>
        <p:spPr>
          <a:xfrm>
            <a:off x="699096" y="639712"/>
            <a:ext cx="5770975" cy="3895586"/>
          </a:xfrm>
          <a:prstGeom prst="roundRect">
            <a:avLst>
              <a:gd name="adj" fmla="val 3395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>
                <a:solidFill>
                  <a:schemeClr val="tx1"/>
                </a:solidFill>
              </a:rPr>
              <a:t>Županije u Hrvatskoj imaju važnu ulogu u upravljanju i koordiniranju lokalnih poslova na svojem području. Njihove ovlasti i odgovornosti utvrđene su zakonodavstvom, osobito </a:t>
            </a:r>
            <a:r>
              <a:rPr lang="hr-HR" sz="600" b="1" dirty="0">
                <a:solidFill>
                  <a:schemeClr val="tx1"/>
                </a:solidFill>
              </a:rPr>
              <a:t>Zakonom o lokalnoj i područnoj (regionalnoj) samoupravi</a:t>
            </a:r>
            <a:r>
              <a:rPr lang="hr-HR" sz="600" dirty="0">
                <a:solidFill>
                  <a:schemeClr val="tx1"/>
                </a:solidFill>
              </a:rPr>
              <a:t>. Županije obavljaju poslove od regionalnog značaja, a njihove glavne nadležnosti uključuju: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1. Regionalni razvoj i planiranje</a:t>
            </a:r>
          </a:p>
          <a:p>
            <a:pPr lvl="2"/>
            <a:r>
              <a:rPr lang="hr-HR" sz="600" dirty="0">
                <a:solidFill>
                  <a:schemeClr val="tx1"/>
                </a:solidFill>
              </a:rPr>
              <a:t>Izrada i provedba </a:t>
            </a:r>
            <a:r>
              <a:rPr lang="hr-HR" sz="600" b="1" dirty="0">
                <a:solidFill>
                  <a:schemeClr val="tx1"/>
                </a:solidFill>
              </a:rPr>
              <a:t>strategija regionalnog razvoja i prostornog planiranja</a:t>
            </a:r>
            <a:r>
              <a:rPr lang="hr-HR" sz="600" dirty="0">
                <a:solidFill>
                  <a:schemeClr val="tx1"/>
                </a:solidFill>
              </a:rPr>
              <a:t>.</a:t>
            </a:r>
          </a:p>
          <a:p>
            <a:r>
              <a:rPr lang="hr-HR" sz="600" dirty="0">
                <a:solidFill>
                  <a:schemeClr val="tx1"/>
                </a:solidFill>
              </a:rPr>
              <a:t>Koordinacija projekata za gospodarski razvoj, poticanje poduzetništva i privlačenje investicija.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2. Obrazovanje i zdravstvo</a:t>
            </a:r>
          </a:p>
          <a:p>
            <a:r>
              <a:rPr lang="hr-HR" sz="600" dirty="0">
                <a:solidFill>
                  <a:schemeClr val="tx1"/>
                </a:solidFill>
              </a:rPr>
              <a:t>Osnivanje, financiranje i upravljanje </a:t>
            </a:r>
            <a:r>
              <a:rPr lang="hr-HR" sz="600" b="1" dirty="0">
                <a:solidFill>
                  <a:schemeClr val="tx1"/>
                </a:solidFill>
              </a:rPr>
              <a:t>srednjim školama</a:t>
            </a:r>
            <a:r>
              <a:rPr lang="hr-HR" sz="600" dirty="0">
                <a:solidFill>
                  <a:schemeClr val="tx1"/>
                </a:solidFill>
              </a:rPr>
              <a:t>.</a:t>
            </a:r>
          </a:p>
          <a:p>
            <a:r>
              <a:rPr lang="hr-HR" sz="600" dirty="0">
                <a:solidFill>
                  <a:schemeClr val="tx1"/>
                </a:solidFill>
              </a:rPr>
              <a:t>Briga o </a:t>
            </a:r>
            <a:r>
              <a:rPr lang="hr-HR" sz="600" b="1" dirty="0">
                <a:solidFill>
                  <a:schemeClr val="tx1"/>
                </a:solidFill>
              </a:rPr>
              <a:t>zdravstvenim ustanovama </a:t>
            </a:r>
            <a:r>
              <a:rPr lang="hr-HR" sz="600" dirty="0">
                <a:solidFill>
                  <a:schemeClr val="tx1"/>
                </a:solidFill>
              </a:rPr>
              <a:t>poput domova zdravlja, bolnica i ljekarni.</a:t>
            </a:r>
          </a:p>
          <a:p>
            <a:r>
              <a:rPr lang="hr-HR" sz="600" dirty="0">
                <a:solidFill>
                  <a:schemeClr val="tx1"/>
                </a:solidFill>
              </a:rPr>
              <a:t>Poticanje i praćenje razvoja školstva i zdravstvenih usluga na svom području.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3. Promet i infrastruktura</a:t>
            </a:r>
          </a:p>
          <a:p>
            <a:r>
              <a:rPr lang="hr-HR" sz="600" dirty="0">
                <a:solidFill>
                  <a:schemeClr val="tx1"/>
                </a:solidFill>
              </a:rPr>
              <a:t>Održavanje i razvoj </a:t>
            </a:r>
            <a:r>
              <a:rPr lang="hr-HR" sz="600" b="1" dirty="0">
                <a:solidFill>
                  <a:schemeClr val="tx1"/>
                </a:solidFill>
              </a:rPr>
              <a:t>županijskih cesta </a:t>
            </a:r>
            <a:r>
              <a:rPr lang="hr-HR" sz="600" dirty="0">
                <a:solidFill>
                  <a:schemeClr val="tx1"/>
                </a:solidFill>
              </a:rPr>
              <a:t>i drugih infrastrukturnih projekata.</a:t>
            </a:r>
          </a:p>
          <a:p>
            <a:r>
              <a:rPr lang="hr-HR" sz="600" dirty="0">
                <a:solidFill>
                  <a:schemeClr val="tx1"/>
                </a:solidFill>
              </a:rPr>
              <a:t>Uređivanje pitanja javnog prijevoza na regionalnoj razini.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4. Socijalna skrb</a:t>
            </a:r>
          </a:p>
          <a:p>
            <a:r>
              <a:rPr lang="hr-HR" sz="600" dirty="0">
                <a:solidFill>
                  <a:schemeClr val="tx1"/>
                </a:solidFill>
              </a:rPr>
              <a:t>Upravljanje i financiranje ustanova za </a:t>
            </a:r>
            <a:r>
              <a:rPr lang="hr-HR" sz="600" b="1" dirty="0">
                <a:solidFill>
                  <a:schemeClr val="tx1"/>
                </a:solidFill>
              </a:rPr>
              <a:t>socijalnu skrb</a:t>
            </a:r>
            <a:r>
              <a:rPr lang="hr-HR" sz="600" dirty="0">
                <a:solidFill>
                  <a:schemeClr val="tx1"/>
                </a:solidFill>
              </a:rPr>
              <a:t>, poput domova za starije i nemoćne osobe.</a:t>
            </a:r>
          </a:p>
          <a:p>
            <a:r>
              <a:rPr lang="hr-HR" sz="600" dirty="0">
                <a:solidFill>
                  <a:schemeClr val="tx1"/>
                </a:solidFill>
              </a:rPr>
              <a:t>Provođenje programa socijalne politike i potpore ranjivim skupinama.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5. Kultura i sport</a:t>
            </a:r>
          </a:p>
          <a:p>
            <a:r>
              <a:rPr lang="hr-HR" sz="600" dirty="0">
                <a:solidFill>
                  <a:schemeClr val="tx1"/>
                </a:solidFill>
              </a:rPr>
              <a:t>Promicanje </a:t>
            </a:r>
            <a:r>
              <a:rPr lang="hr-HR" sz="600" b="1" dirty="0">
                <a:solidFill>
                  <a:schemeClr val="tx1"/>
                </a:solidFill>
              </a:rPr>
              <a:t>kulturnih i sportskih aktivnosti </a:t>
            </a:r>
            <a:r>
              <a:rPr lang="hr-HR" sz="600" dirty="0">
                <a:solidFill>
                  <a:schemeClr val="tx1"/>
                </a:solidFill>
              </a:rPr>
              <a:t>kroz osnivanje i financiranje kulturnih ustanova (muzeji, knjižnice) te sportskih objekata.</a:t>
            </a:r>
          </a:p>
          <a:p>
            <a:r>
              <a:rPr lang="hr-HR" sz="600" dirty="0">
                <a:solidFill>
                  <a:schemeClr val="tx1"/>
                </a:solidFill>
              </a:rPr>
              <a:t>Organizacija manifestacija i aktivnosti od kulturnog značaja za zajednicu.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6. Turizam i okoliš</a:t>
            </a:r>
          </a:p>
          <a:p>
            <a:r>
              <a:rPr lang="hr-HR" sz="600" dirty="0">
                <a:solidFill>
                  <a:schemeClr val="tx1"/>
                </a:solidFill>
              </a:rPr>
              <a:t>Poticanje razvoja </a:t>
            </a:r>
            <a:r>
              <a:rPr lang="hr-HR" sz="600" b="1" dirty="0">
                <a:solidFill>
                  <a:schemeClr val="tx1"/>
                </a:solidFill>
              </a:rPr>
              <a:t>turizma</a:t>
            </a:r>
            <a:r>
              <a:rPr lang="hr-HR" sz="600" dirty="0">
                <a:solidFill>
                  <a:schemeClr val="tx1"/>
                </a:solidFill>
              </a:rPr>
              <a:t> i briga o očuvanju </a:t>
            </a:r>
            <a:r>
              <a:rPr lang="hr-HR" sz="600" b="1" dirty="0">
                <a:solidFill>
                  <a:schemeClr val="tx1"/>
                </a:solidFill>
              </a:rPr>
              <a:t>prirodnih resursa </a:t>
            </a:r>
            <a:r>
              <a:rPr lang="hr-HR" sz="600" dirty="0">
                <a:solidFill>
                  <a:schemeClr val="tx1"/>
                </a:solidFill>
              </a:rPr>
              <a:t>i okoliša.</a:t>
            </a:r>
          </a:p>
          <a:p>
            <a:r>
              <a:rPr lang="hr-HR" sz="600" dirty="0">
                <a:solidFill>
                  <a:schemeClr val="tx1"/>
                </a:solidFill>
              </a:rPr>
              <a:t>Upravljanje parkovima prirode i drugim zaštićenim područjima u svojoj nadležnosti.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7. Civilna zaštita i krizno upravljanje</a:t>
            </a:r>
          </a:p>
          <a:p>
            <a:r>
              <a:rPr lang="hr-HR" sz="600" dirty="0">
                <a:solidFill>
                  <a:schemeClr val="tx1"/>
                </a:solidFill>
              </a:rPr>
              <a:t>Organizacija i vođenje </a:t>
            </a:r>
            <a:r>
              <a:rPr lang="hr-HR" sz="600" b="1" dirty="0">
                <a:solidFill>
                  <a:schemeClr val="tx1"/>
                </a:solidFill>
              </a:rPr>
              <a:t>civilne zaštite </a:t>
            </a:r>
            <a:r>
              <a:rPr lang="hr-HR" sz="600" dirty="0">
                <a:solidFill>
                  <a:schemeClr val="tx1"/>
                </a:solidFill>
              </a:rPr>
              <a:t>te osiguranje resursa za intervenciju u slučaju kriznih situacija (poplave, požari, potresi).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8. Međunarodna suradnja i EU fondovi</a:t>
            </a:r>
          </a:p>
          <a:p>
            <a:r>
              <a:rPr lang="hr-HR" sz="600" dirty="0">
                <a:solidFill>
                  <a:schemeClr val="tx1"/>
                </a:solidFill>
              </a:rPr>
              <a:t>Poticanje </a:t>
            </a:r>
            <a:r>
              <a:rPr lang="hr-HR" sz="600" b="1" dirty="0">
                <a:solidFill>
                  <a:schemeClr val="tx1"/>
                </a:solidFill>
              </a:rPr>
              <a:t>prekogranične i međunarodne suradnje</a:t>
            </a:r>
            <a:r>
              <a:rPr lang="hr-HR" sz="600" dirty="0">
                <a:solidFill>
                  <a:schemeClr val="tx1"/>
                </a:solidFill>
              </a:rPr>
              <a:t>, sudjelovanje u projektima Europske unije i drugih međunarodnih organizacija.</a:t>
            </a:r>
          </a:p>
          <a:p>
            <a:r>
              <a:rPr lang="hr-HR" sz="600" dirty="0">
                <a:solidFill>
                  <a:schemeClr val="tx1"/>
                </a:solidFill>
              </a:rPr>
              <a:t>Korištenje i raspodjela </a:t>
            </a:r>
            <a:r>
              <a:rPr lang="hr-HR" sz="600" b="1" dirty="0">
                <a:solidFill>
                  <a:schemeClr val="tx1"/>
                </a:solidFill>
              </a:rPr>
              <a:t>sredstava iz fondova EU </a:t>
            </a:r>
            <a:r>
              <a:rPr lang="hr-HR" sz="600" dirty="0">
                <a:solidFill>
                  <a:schemeClr val="tx1"/>
                </a:solidFill>
              </a:rPr>
              <a:t>za lokalne projekte.</a:t>
            </a:r>
          </a:p>
          <a:p>
            <a:endParaRPr lang="hr-HR" sz="600" dirty="0">
              <a:solidFill>
                <a:schemeClr val="tx1"/>
              </a:solidFill>
            </a:endParaRPr>
          </a:p>
          <a:p>
            <a:r>
              <a:rPr lang="hr-HR" sz="800" b="1" dirty="0">
                <a:solidFill>
                  <a:schemeClr val="tx1"/>
                </a:solidFill>
              </a:rPr>
              <a:t>9. Ekologija i održivi razvoj</a:t>
            </a:r>
          </a:p>
          <a:p>
            <a:r>
              <a:rPr lang="hr-HR" sz="600" dirty="0">
                <a:solidFill>
                  <a:schemeClr val="tx1"/>
                </a:solidFill>
              </a:rPr>
              <a:t>Provođenje mjera za zaštitu okoliša, gospodarenje otpadom i poticanje </a:t>
            </a:r>
            <a:r>
              <a:rPr lang="hr-HR" sz="600" b="1" dirty="0">
                <a:solidFill>
                  <a:schemeClr val="tx1"/>
                </a:solidFill>
              </a:rPr>
              <a:t>održivog razvoja</a:t>
            </a:r>
            <a:r>
              <a:rPr lang="hr-HR" sz="6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/>
          <p:nvPr/>
        </p:nvSpPr>
        <p:spPr>
          <a:xfrm>
            <a:off x="4165275" y="991250"/>
            <a:ext cx="4138200" cy="3188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925750" y="1786400"/>
            <a:ext cx="5151600" cy="9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342" name="Google Shape;342;p44"/>
          <p:cNvSpPr txBox="1">
            <a:spLocks noGrp="1"/>
          </p:cNvSpPr>
          <p:nvPr>
            <p:ph type="subTitle" idx="1"/>
          </p:nvPr>
        </p:nvSpPr>
        <p:spPr>
          <a:xfrm>
            <a:off x="925748" y="2726900"/>
            <a:ext cx="5151600" cy="1025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Kako komunicirate s građanima?</a:t>
            </a:r>
            <a:endParaRPr dirty="0"/>
          </a:p>
        </p:txBody>
      </p:sp>
      <p:cxnSp>
        <p:nvCxnSpPr>
          <p:cNvPr id="343" name="Google Shape;343;p44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44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7890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Google Shape;372;p46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3" name="Google Shape;373;p46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6" name="Google Shape;376;p46"/>
          <p:cNvSpPr txBox="1">
            <a:spLocks noGrp="1"/>
          </p:cNvSpPr>
          <p:nvPr>
            <p:ph type="title" idx="2"/>
          </p:nvPr>
        </p:nvSpPr>
        <p:spPr>
          <a:xfrm>
            <a:off x="813455" y="1616364"/>
            <a:ext cx="726587" cy="8418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01</a:t>
            </a:r>
            <a:endParaRPr dirty="0"/>
          </a:p>
        </p:txBody>
      </p:sp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1489696" y="1758114"/>
            <a:ext cx="1966053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/>
              <a:t>Službene web stranice</a:t>
            </a:r>
            <a:endParaRPr sz="1400" dirty="0"/>
          </a:p>
        </p:txBody>
      </p:sp>
      <p:sp>
        <p:nvSpPr>
          <p:cNvPr id="13" name="Google Shape;376;p46">
            <a:extLst>
              <a:ext uri="{FF2B5EF4-FFF2-40B4-BE49-F238E27FC236}">
                <a16:creationId xmlns:a16="http://schemas.microsoft.com/office/drawing/2014/main" id="{BD132104-8AC0-4880-BF3F-B957D0728F04}"/>
              </a:ext>
            </a:extLst>
          </p:cNvPr>
          <p:cNvSpPr txBox="1">
            <a:spLocks/>
          </p:cNvSpPr>
          <p:nvPr/>
        </p:nvSpPr>
        <p:spPr>
          <a:xfrm>
            <a:off x="813455" y="2101044"/>
            <a:ext cx="82283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hr-HR" sz="4000" dirty="0"/>
              <a:t>02</a:t>
            </a:r>
            <a:endParaRPr lang="en" dirty="0"/>
          </a:p>
        </p:txBody>
      </p:sp>
      <p:sp>
        <p:nvSpPr>
          <p:cNvPr id="14" name="Google Shape;377;p46">
            <a:extLst>
              <a:ext uri="{FF2B5EF4-FFF2-40B4-BE49-F238E27FC236}">
                <a16:creationId xmlns:a16="http://schemas.microsoft.com/office/drawing/2014/main" id="{2136850D-6389-4392-B3AD-E63983D871A6}"/>
              </a:ext>
            </a:extLst>
          </p:cNvPr>
          <p:cNvSpPr txBox="1">
            <a:spLocks/>
          </p:cNvSpPr>
          <p:nvPr/>
        </p:nvSpPr>
        <p:spPr>
          <a:xfrm>
            <a:off x="1535601" y="2242794"/>
            <a:ext cx="1966053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400" dirty="0"/>
              <a:t>Društvene mreže i newsletteri</a:t>
            </a:r>
          </a:p>
        </p:txBody>
      </p:sp>
      <p:sp>
        <p:nvSpPr>
          <p:cNvPr id="15" name="Google Shape;376;p46">
            <a:extLst>
              <a:ext uri="{FF2B5EF4-FFF2-40B4-BE49-F238E27FC236}">
                <a16:creationId xmlns:a16="http://schemas.microsoft.com/office/drawing/2014/main" id="{5E03C457-5358-452F-88D4-B029FC182372}"/>
              </a:ext>
            </a:extLst>
          </p:cNvPr>
          <p:cNvSpPr txBox="1">
            <a:spLocks/>
          </p:cNvSpPr>
          <p:nvPr/>
        </p:nvSpPr>
        <p:spPr>
          <a:xfrm>
            <a:off x="813455" y="2607978"/>
            <a:ext cx="82283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hr-HR" sz="4000" dirty="0"/>
              <a:t>03</a:t>
            </a:r>
            <a:endParaRPr lang="en" dirty="0"/>
          </a:p>
        </p:txBody>
      </p:sp>
      <p:sp>
        <p:nvSpPr>
          <p:cNvPr id="16" name="Google Shape;377;p46">
            <a:extLst>
              <a:ext uri="{FF2B5EF4-FFF2-40B4-BE49-F238E27FC236}">
                <a16:creationId xmlns:a16="http://schemas.microsoft.com/office/drawing/2014/main" id="{DA961F39-4977-4C32-8E18-9AF440D54283}"/>
              </a:ext>
            </a:extLst>
          </p:cNvPr>
          <p:cNvSpPr txBox="1">
            <a:spLocks/>
          </p:cNvSpPr>
          <p:nvPr/>
        </p:nvSpPr>
        <p:spPr>
          <a:xfrm>
            <a:off x="1535601" y="2749728"/>
            <a:ext cx="1966053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400" dirty="0"/>
              <a:t>Priopćenja za javnost</a:t>
            </a:r>
          </a:p>
        </p:txBody>
      </p:sp>
      <p:sp>
        <p:nvSpPr>
          <p:cNvPr id="17" name="Google Shape;376;p46">
            <a:extLst>
              <a:ext uri="{FF2B5EF4-FFF2-40B4-BE49-F238E27FC236}">
                <a16:creationId xmlns:a16="http://schemas.microsoft.com/office/drawing/2014/main" id="{7729C78C-20B3-4F52-B665-BD1B210A0955}"/>
              </a:ext>
            </a:extLst>
          </p:cNvPr>
          <p:cNvSpPr txBox="1">
            <a:spLocks/>
          </p:cNvSpPr>
          <p:nvPr/>
        </p:nvSpPr>
        <p:spPr>
          <a:xfrm>
            <a:off x="813455" y="3144024"/>
            <a:ext cx="82283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hr-HR" sz="4000" dirty="0"/>
              <a:t>04</a:t>
            </a:r>
            <a:endParaRPr lang="en" dirty="0"/>
          </a:p>
        </p:txBody>
      </p:sp>
      <p:sp>
        <p:nvSpPr>
          <p:cNvPr id="18" name="Google Shape;377;p46">
            <a:extLst>
              <a:ext uri="{FF2B5EF4-FFF2-40B4-BE49-F238E27FC236}">
                <a16:creationId xmlns:a16="http://schemas.microsoft.com/office/drawing/2014/main" id="{54731DB7-1582-4E27-8D7D-3AF0C64AE864}"/>
              </a:ext>
            </a:extLst>
          </p:cNvPr>
          <p:cNvSpPr txBox="1">
            <a:spLocks/>
          </p:cNvSpPr>
          <p:nvPr/>
        </p:nvSpPr>
        <p:spPr>
          <a:xfrm>
            <a:off x="1535601" y="3285774"/>
            <a:ext cx="1966053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400" dirty="0"/>
              <a:t>Javne tribine i rasprave</a:t>
            </a:r>
          </a:p>
        </p:txBody>
      </p:sp>
      <p:sp>
        <p:nvSpPr>
          <p:cNvPr id="19" name="Google Shape;376;p46">
            <a:extLst>
              <a:ext uri="{FF2B5EF4-FFF2-40B4-BE49-F238E27FC236}">
                <a16:creationId xmlns:a16="http://schemas.microsoft.com/office/drawing/2014/main" id="{E10D0353-1072-48F3-BAD7-9709F2ECB666}"/>
              </a:ext>
            </a:extLst>
          </p:cNvPr>
          <p:cNvSpPr txBox="1">
            <a:spLocks/>
          </p:cNvSpPr>
          <p:nvPr/>
        </p:nvSpPr>
        <p:spPr>
          <a:xfrm>
            <a:off x="813455" y="3650958"/>
            <a:ext cx="82283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hr-HR" sz="4000" dirty="0"/>
              <a:t>05</a:t>
            </a:r>
            <a:endParaRPr lang="en" dirty="0"/>
          </a:p>
        </p:txBody>
      </p:sp>
      <p:sp>
        <p:nvSpPr>
          <p:cNvPr id="20" name="Google Shape;377;p46">
            <a:extLst>
              <a:ext uri="{FF2B5EF4-FFF2-40B4-BE49-F238E27FC236}">
                <a16:creationId xmlns:a16="http://schemas.microsoft.com/office/drawing/2014/main" id="{3E6F8B7E-B042-4084-8E6C-86B408104A02}"/>
              </a:ext>
            </a:extLst>
          </p:cNvPr>
          <p:cNvSpPr txBox="1">
            <a:spLocks/>
          </p:cNvSpPr>
          <p:nvPr/>
        </p:nvSpPr>
        <p:spPr>
          <a:xfrm>
            <a:off x="1535601" y="3792708"/>
            <a:ext cx="1966053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400" dirty="0"/>
              <a:t>Lokalne zajednice i vijeća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F0E18-3BDD-4099-9878-718D07FF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59" y="36228"/>
            <a:ext cx="512641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3"/>
          <p:cNvSpPr txBox="1">
            <a:spLocks noGrp="1"/>
          </p:cNvSpPr>
          <p:nvPr>
            <p:ph type="subTitle" idx="1"/>
          </p:nvPr>
        </p:nvSpPr>
        <p:spPr>
          <a:xfrm>
            <a:off x="85765" y="2495813"/>
            <a:ext cx="1438235" cy="973661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dirty="0"/>
              <a:t>Stanovnika u Hrvatskoj koristi pametne telefone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dirty="0"/>
              <a:t>(</a:t>
            </a:r>
            <a:r>
              <a:rPr lang="hr-HR" sz="1400" dirty="0">
                <a:solidFill>
                  <a:srgbClr val="1CADE4"/>
                </a:solidFill>
              </a:rPr>
              <a:t>80%</a:t>
            </a:r>
            <a:r>
              <a:rPr lang="hr-HR" sz="1400" dirty="0"/>
              <a:t> populacije)</a:t>
            </a:r>
            <a:endParaRPr sz="1400" dirty="0"/>
          </a:p>
        </p:txBody>
      </p:sp>
      <p:sp>
        <p:nvSpPr>
          <p:cNvPr id="821" name="Google Shape;821;p63"/>
          <p:cNvSpPr txBox="1">
            <a:spLocks noGrp="1"/>
          </p:cNvSpPr>
          <p:nvPr>
            <p:ph type="title" idx="3"/>
          </p:nvPr>
        </p:nvSpPr>
        <p:spPr>
          <a:xfrm>
            <a:off x="85765" y="1705926"/>
            <a:ext cx="2527895" cy="577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3.1 </a:t>
            </a:r>
            <a:r>
              <a:rPr lang="hr-HR" sz="2800" dirty="0" err="1"/>
              <a:t>mil</a:t>
            </a:r>
            <a:endParaRPr sz="2800" dirty="0"/>
          </a:p>
        </p:txBody>
      </p:sp>
      <p:cxnSp>
        <p:nvCxnSpPr>
          <p:cNvPr id="825" name="Google Shape;825;p63"/>
          <p:cNvCxnSpPr>
            <a:cxnSpLocks/>
          </p:cNvCxnSpPr>
          <p:nvPr/>
        </p:nvCxnSpPr>
        <p:spPr>
          <a:xfrm flipH="1">
            <a:off x="171814" y="2314982"/>
            <a:ext cx="56537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8" name="Google Shape;828;p63"/>
          <p:cNvSpPr txBox="1">
            <a:spLocks noGrp="1"/>
          </p:cNvSpPr>
          <p:nvPr>
            <p:ph type="title" idx="4294967295"/>
          </p:nvPr>
        </p:nvSpPr>
        <p:spPr>
          <a:xfrm>
            <a:off x="2516818" y="176012"/>
            <a:ext cx="310468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Statistika</a:t>
            </a:r>
            <a:endParaRPr dirty="0"/>
          </a:p>
        </p:txBody>
      </p:sp>
      <p:cxnSp>
        <p:nvCxnSpPr>
          <p:cNvPr id="829" name="Google Shape;829;p63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0" name="Google Shape;830;p63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820;p63">
            <a:extLst>
              <a:ext uri="{FF2B5EF4-FFF2-40B4-BE49-F238E27FC236}">
                <a16:creationId xmlns:a16="http://schemas.microsoft.com/office/drawing/2014/main" id="{530E2E89-D1F9-4607-9E88-91C669A5EEED}"/>
              </a:ext>
            </a:extLst>
          </p:cNvPr>
          <p:cNvSpPr txBox="1">
            <a:spLocks/>
          </p:cNvSpPr>
          <p:nvPr/>
        </p:nvSpPr>
        <p:spPr>
          <a:xfrm>
            <a:off x="1687423" y="2495813"/>
            <a:ext cx="1438235" cy="9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>
              <a:buSzPts val="1100"/>
            </a:pPr>
            <a:r>
              <a:rPr lang="hr-HR" sz="1400" dirty="0"/>
              <a:t>Prosječno dnevno korištenje mobitela u Hrvatskoj</a:t>
            </a:r>
          </a:p>
        </p:txBody>
      </p:sp>
      <p:sp>
        <p:nvSpPr>
          <p:cNvPr id="30" name="Google Shape;821;p63">
            <a:extLst>
              <a:ext uri="{FF2B5EF4-FFF2-40B4-BE49-F238E27FC236}">
                <a16:creationId xmlns:a16="http://schemas.microsoft.com/office/drawing/2014/main" id="{F91A7C0B-AD7F-40AB-A066-C6ACD381F8AB}"/>
              </a:ext>
            </a:extLst>
          </p:cNvPr>
          <p:cNvSpPr txBox="1">
            <a:spLocks/>
          </p:cNvSpPr>
          <p:nvPr/>
        </p:nvSpPr>
        <p:spPr>
          <a:xfrm>
            <a:off x="1687423" y="1705926"/>
            <a:ext cx="252789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  <a:defRPr sz="4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hr-HR" sz="2800" dirty="0"/>
              <a:t>4 sata</a:t>
            </a:r>
          </a:p>
        </p:txBody>
      </p:sp>
      <p:cxnSp>
        <p:nvCxnSpPr>
          <p:cNvPr id="31" name="Google Shape;825;p63">
            <a:extLst>
              <a:ext uri="{FF2B5EF4-FFF2-40B4-BE49-F238E27FC236}">
                <a16:creationId xmlns:a16="http://schemas.microsoft.com/office/drawing/2014/main" id="{9C2A446E-C3E7-4D09-8762-B0DB7DA220C8}"/>
              </a:ext>
            </a:extLst>
          </p:cNvPr>
          <p:cNvCxnSpPr>
            <a:cxnSpLocks/>
          </p:cNvCxnSpPr>
          <p:nvPr/>
        </p:nvCxnSpPr>
        <p:spPr>
          <a:xfrm flipH="1">
            <a:off x="1773472" y="2314982"/>
            <a:ext cx="56537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820;p63">
            <a:extLst>
              <a:ext uri="{FF2B5EF4-FFF2-40B4-BE49-F238E27FC236}">
                <a16:creationId xmlns:a16="http://schemas.microsoft.com/office/drawing/2014/main" id="{FFE41ABB-7793-4558-BCB3-F6B126E3AEF9}"/>
              </a:ext>
            </a:extLst>
          </p:cNvPr>
          <p:cNvSpPr txBox="1">
            <a:spLocks/>
          </p:cNvSpPr>
          <p:nvPr/>
        </p:nvSpPr>
        <p:spPr>
          <a:xfrm>
            <a:off x="3289081" y="2495813"/>
            <a:ext cx="1438235" cy="9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>
              <a:buSzPts val="1100"/>
            </a:pPr>
            <a:r>
              <a:rPr lang="hr-HR" sz="1400" dirty="0"/>
              <a:t>Prosječan dnevni broj pogleda na obavijesti</a:t>
            </a:r>
          </a:p>
        </p:txBody>
      </p:sp>
      <p:sp>
        <p:nvSpPr>
          <p:cNvPr id="34" name="Google Shape;821;p63">
            <a:extLst>
              <a:ext uri="{FF2B5EF4-FFF2-40B4-BE49-F238E27FC236}">
                <a16:creationId xmlns:a16="http://schemas.microsoft.com/office/drawing/2014/main" id="{FDF21A54-B597-4756-B7B8-49F33E419B6C}"/>
              </a:ext>
            </a:extLst>
          </p:cNvPr>
          <p:cNvSpPr txBox="1">
            <a:spLocks/>
          </p:cNvSpPr>
          <p:nvPr/>
        </p:nvSpPr>
        <p:spPr>
          <a:xfrm>
            <a:off x="3289081" y="1705926"/>
            <a:ext cx="252789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  <a:defRPr sz="4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hr-HR" sz="2800" dirty="0"/>
              <a:t>80x</a:t>
            </a:r>
          </a:p>
        </p:txBody>
      </p:sp>
      <p:cxnSp>
        <p:nvCxnSpPr>
          <p:cNvPr id="35" name="Google Shape;825;p63">
            <a:extLst>
              <a:ext uri="{FF2B5EF4-FFF2-40B4-BE49-F238E27FC236}">
                <a16:creationId xmlns:a16="http://schemas.microsoft.com/office/drawing/2014/main" id="{06A83ECD-7A64-42D7-9B6A-2F044189F27C}"/>
              </a:ext>
            </a:extLst>
          </p:cNvPr>
          <p:cNvCxnSpPr>
            <a:cxnSpLocks/>
          </p:cNvCxnSpPr>
          <p:nvPr/>
        </p:nvCxnSpPr>
        <p:spPr>
          <a:xfrm flipH="1">
            <a:off x="3375130" y="2314982"/>
            <a:ext cx="56537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820;p63">
            <a:extLst>
              <a:ext uri="{FF2B5EF4-FFF2-40B4-BE49-F238E27FC236}">
                <a16:creationId xmlns:a16="http://schemas.microsoft.com/office/drawing/2014/main" id="{45224B53-4251-4FD0-B00A-66D9BB965FF5}"/>
              </a:ext>
            </a:extLst>
          </p:cNvPr>
          <p:cNvSpPr txBox="1">
            <a:spLocks/>
          </p:cNvSpPr>
          <p:nvPr/>
        </p:nvSpPr>
        <p:spPr>
          <a:xfrm>
            <a:off x="4684844" y="2495813"/>
            <a:ext cx="1438235" cy="9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>
              <a:buSzPts val="1100"/>
            </a:pPr>
            <a:r>
              <a:rPr lang="hr-HR" sz="1400" dirty="0"/>
              <a:t>Prosječno vrijeme za reagiranje na notifikaciju</a:t>
            </a:r>
          </a:p>
        </p:txBody>
      </p:sp>
      <p:sp>
        <p:nvSpPr>
          <p:cNvPr id="37" name="Google Shape;821;p63">
            <a:extLst>
              <a:ext uri="{FF2B5EF4-FFF2-40B4-BE49-F238E27FC236}">
                <a16:creationId xmlns:a16="http://schemas.microsoft.com/office/drawing/2014/main" id="{4DB58EF6-594A-469C-88F8-C36ABDE5CDC3}"/>
              </a:ext>
            </a:extLst>
          </p:cNvPr>
          <p:cNvSpPr txBox="1">
            <a:spLocks/>
          </p:cNvSpPr>
          <p:nvPr/>
        </p:nvSpPr>
        <p:spPr>
          <a:xfrm>
            <a:off x="4684844" y="1705926"/>
            <a:ext cx="252789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  <a:defRPr sz="4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hr-HR" sz="2800" dirty="0"/>
              <a:t>1-5 min</a:t>
            </a:r>
          </a:p>
        </p:txBody>
      </p:sp>
      <p:cxnSp>
        <p:nvCxnSpPr>
          <p:cNvPr id="38" name="Google Shape;825;p63">
            <a:extLst>
              <a:ext uri="{FF2B5EF4-FFF2-40B4-BE49-F238E27FC236}">
                <a16:creationId xmlns:a16="http://schemas.microsoft.com/office/drawing/2014/main" id="{AA8553F0-A383-4ADD-B5ED-564C2AE9E244}"/>
              </a:ext>
            </a:extLst>
          </p:cNvPr>
          <p:cNvCxnSpPr>
            <a:cxnSpLocks/>
          </p:cNvCxnSpPr>
          <p:nvPr/>
        </p:nvCxnSpPr>
        <p:spPr>
          <a:xfrm flipH="1">
            <a:off x="4770893" y="2314982"/>
            <a:ext cx="56537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820;p63">
            <a:extLst>
              <a:ext uri="{FF2B5EF4-FFF2-40B4-BE49-F238E27FC236}">
                <a16:creationId xmlns:a16="http://schemas.microsoft.com/office/drawing/2014/main" id="{F9B5B1F2-8552-46DE-ABE2-56C892A695C2}"/>
              </a:ext>
            </a:extLst>
          </p:cNvPr>
          <p:cNvSpPr txBox="1">
            <a:spLocks/>
          </p:cNvSpPr>
          <p:nvPr/>
        </p:nvSpPr>
        <p:spPr>
          <a:xfrm>
            <a:off x="6278727" y="2495813"/>
            <a:ext cx="1438235" cy="9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>
              <a:buSzPts val="1100"/>
            </a:pPr>
            <a:r>
              <a:rPr lang="hr-HR" sz="1400" dirty="0"/>
              <a:t>Ljudi preferira online komunikaciju</a:t>
            </a:r>
          </a:p>
          <a:p>
            <a:pPr>
              <a:buSzPts val="1100"/>
            </a:pPr>
            <a:r>
              <a:rPr lang="hr-HR" sz="1400" dirty="0"/>
              <a:t>(</a:t>
            </a:r>
            <a:r>
              <a:rPr lang="hr-HR" sz="1400" dirty="0">
                <a:solidFill>
                  <a:srgbClr val="1CADE4"/>
                </a:solidFill>
              </a:rPr>
              <a:t>9/10</a:t>
            </a:r>
            <a:r>
              <a:rPr lang="hr-HR" sz="1400" dirty="0"/>
              <a:t> između 18-34 godine)</a:t>
            </a:r>
          </a:p>
        </p:txBody>
      </p:sp>
      <p:sp>
        <p:nvSpPr>
          <p:cNvPr id="40" name="Google Shape;821;p63">
            <a:extLst>
              <a:ext uri="{FF2B5EF4-FFF2-40B4-BE49-F238E27FC236}">
                <a16:creationId xmlns:a16="http://schemas.microsoft.com/office/drawing/2014/main" id="{BB70C594-8506-49F1-A566-45D624FACE1E}"/>
              </a:ext>
            </a:extLst>
          </p:cNvPr>
          <p:cNvSpPr txBox="1">
            <a:spLocks/>
          </p:cNvSpPr>
          <p:nvPr/>
        </p:nvSpPr>
        <p:spPr>
          <a:xfrm>
            <a:off x="6278727" y="1705926"/>
            <a:ext cx="128793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  <a:defRPr sz="4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hr-HR" sz="2800" dirty="0"/>
              <a:t>7/10</a:t>
            </a:r>
          </a:p>
        </p:txBody>
      </p:sp>
      <p:cxnSp>
        <p:nvCxnSpPr>
          <p:cNvPr id="41" name="Google Shape;825;p63">
            <a:extLst>
              <a:ext uri="{FF2B5EF4-FFF2-40B4-BE49-F238E27FC236}">
                <a16:creationId xmlns:a16="http://schemas.microsoft.com/office/drawing/2014/main" id="{81DB6A47-55CC-41CE-A159-8EAF2A2DB01F}"/>
              </a:ext>
            </a:extLst>
          </p:cNvPr>
          <p:cNvCxnSpPr>
            <a:cxnSpLocks/>
          </p:cNvCxnSpPr>
          <p:nvPr/>
        </p:nvCxnSpPr>
        <p:spPr>
          <a:xfrm flipH="1">
            <a:off x="6364776" y="2314982"/>
            <a:ext cx="56537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820;p63">
            <a:extLst>
              <a:ext uri="{FF2B5EF4-FFF2-40B4-BE49-F238E27FC236}">
                <a16:creationId xmlns:a16="http://schemas.microsoft.com/office/drawing/2014/main" id="{4956C156-66EE-46B7-AC7B-9E4E1D68955F}"/>
              </a:ext>
            </a:extLst>
          </p:cNvPr>
          <p:cNvSpPr txBox="1">
            <a:spLocks/>
          </p:cNvSpPr>
          <p:nvPr/>
        </p:nvSpPr>
        <p:spPr>
          <a:xfrm>
            <a:off x="7768204" y="2495813"/>
            <a:ext cx="1438235" cy="9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>
              <a:buSzPts val="1100"/>
            </a:pPr>
            <a:r>
              <a:rPr lang="hr-HR" sz="1400" dirty="0"/>
              <a:t>Registriranih korisnika na portalu </a:t>
            </a:r>
            <a:r>
              <a:rPr lang="hr-HR" sz="1400" dirty="0" err="1"/>
              <a:t>eGrađani</a:t>
            </a:r>
            <a:endParaRPr lang="hr-HR" sz="1400" dirty="0"/>
          </a:p>
        </p:txBody>
      </p:sp>
      <p:sp>
        <p:nvSpPr>
          <p:cNvPr id="23" name="Google Shape;821;p63">
            <a:extLst>
              <a:ext uri="{FF2B5EF4-FFF2-40B4-BE49-F238E27FC236}">
                <a16:creationId xmlns:a16="http://schemas.microsoft.com/office/drawing/2014/main" id="{2A5861BE-31B4-47FF-A60B-096EBB93C466}"/>
              </a:ext>
            </a:extLst>
          </p:cNvPr>
          <p:cNvSpPr txBox="1">
            <a:spLocks/>
          </p:cNvSpPr>
          <p:nvPr/>
        </p:nvSpPr>
        <p:spPr>
          <a:xfrm>
            <a:off x="7768204" y="1705926"/>
            <a:ext cx="128793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  <a:defRPr sz="40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hr-HR" sz="2800" dirty="0"/>
              <a:t>1.5 </a:t>
            </a:r>
            <a:r>
              <a:rPr lang="hr-HR" sz="2800" dirty="0" err="1"/>
              <a:t>mil</a:t>
            </a:r>
            <a:endParaRPr lang="hr-HR" sz="2800" dirty="0"/>
          </a:p>
        </p:txBody>
      </p:sp>
      <p:cxnSp>
        <p:nvCxnSpPr>
          <p:cNvPr id="24" name="Google Shape;825;p63">
            <a:extLst>
              <a:ext uri="{FF2B5EF4-FFF2-40B4-BE49-F238E27FC236}">
                <a16:creationId xmlns:a16="http://schemas.microsoft.com/office/drawing/2014/main" id="{1F78F527-5071-40A0-B993-C5A731E340DF}"/>
              </a:ext>
            </a:extLst>
          </p:cNvPr>
          <p:cNvCxnSpPr>
            <a:cxnSpLocks/>
          </p:cNvCxnSpPr>
          <p:nvPr/>
        </p:nvCxnSpPr>
        <p:spPr>
          <a:xfrm flipH="1">
            <a:off x="7854253" y="2314982"/>
            <a:ext cx="56537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5"/>
          <p:cNvSpPr txBox="1">
            <a:spLocks noGrp="1"/>
          </p:cNvSpPr>
          <p:nvPr>
            <p:ph type="title" idx="8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Javno mnijenje o radu županije</a:t>
            </a:r>
            <a:endParaRPr dirty="0"/>
          </a:p>
        </p:txBody>
      </p:sp>
      <p:sp>
        <p:nvSpPr>
          <p:cNvPr id="651" name="Google Shape;651;p55"/>
          <p:cNvSpPr txBox="1">
            <a:spLocks noGrp="1"/>
          </p:cNvSpPr>
          <p:nvPr>
            <p:ph type="subTitle" idx="1"/>
          </p:nvPr>
        </p:nvSpPr>
        <p:spPr>
          <a:xfrm>
            <a:off x="1382836" y="2413884"/>
            <a:ext cx="1600200" cy="1830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Građani žele digitalne usluge u obrazovanju, zdravstvu, prometu i socijalnim uslugama</a:t>
            </a:r>
            <a:endParaRPr dirty="0"/>
          </a:p>
        </p:txBody>
      </p:sp>
      <p:sp>
        <p:nvSpPr>
          <p:cNvPr id="652" name="Google Shape;652;p55"/>
          <p:cNvSpPr txBox="1">
            <a:spLocks noGrp="1"/>
          </p:cNvSpPr>
          <p:nvPr>
            <p:ph type="subTitle" idx="2"/>
          </p:nvPr>
        </p:nvSpPr>
        <p:spPr>
          <a:xfrm>
            <a:off x="3791294" y="2411119"/>
            <a:ext cx="1600200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Odnosi se na rad županijskih institucija i pristup informacijama</a:t>
            </a:r>
            <a:endParaRPr dirty="0"/>
          </a:p>
        </p:txBody>
      </p:sp>
      <p:sp>
        <p:nvSpPr>
          <p:cNvPr id="653" name="Google Shape;653;p55"/>
          <p:cNvSpPr txBox="1">
            <a:spLocks noGrp="1"/>
          </p:cNvSpPr>
          <p:nvPr>
            <p:ph type="subTitle" idx="4"/>
          </p:nvPr>
        </p:nvSpPr>
        <p:spPr>
          <a:xfrm>
            <a:off x="1382835" y="1878001"/>
            <a:ext cx="1908999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Kvaliteta usluga</a:t>
            </a:r>
            <a:endParaRPr dirty="0"/>
          </a:p>
        </p:txBody>
      </p:sp>
      <p:sp>
        <p:nvSpPr>
          <p:cNvPr id="654" name="Google Shape;654;p55"/>
          <p:cNvSpPr txBox="1">
            <a:spLocks noGrp="1"/>
          </p:cNvSpPr>
          <p:nvPr>
            <p:ph type="subTitle" idx="5"/>
          </p:nvPr>
        </p:nvSpPr>
        <p:spPr>
          <a:xfrm>
            <a:off x="3791294" y="1878001"/>
            <a:ext cx="189650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Transparentnost</a:t>
            </a:r>
            <a:endParaRPr dirty="0"/>
          </a:p>
        </p:txBody>
      </p:sp>
      <p:sp>
        <p:nvSpPr>
          <p:cNvPr id="657" name="Google Shape;657;p55"/>
          <p:cNvSpPr txBox="1">
            <a:spLocks noGrp="1"/>
          </p:cNvSpPr>
          <p:nvPr>
            <p:ph type="subTitle" idx="3"/>
          </p:nvPr>
        </p:nvSpPr>
        <p:spPr>
          <a:xfrm>
            <a:off x="6278225" y="2411119"/>
            <a:ext cx="1600200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Građani žele biti uključeni u procese odlučivanja</a:t>
            </a:r>
            <a:endParaRPr dirty="0"/>
          </a:p>
        </p:txBody>
      </p:sp>
      <p:sp>
        <p:nvSpPr>
          <p:cNvPr id="658" name="Google Shape;658;p55"/>
          <p:cNvSpPr txBox="1">
            <a:spLocks noGrp="1"/>
          </p:cNvSpPr>
          <p:nvPr>
            <p:ph type="subTitle" idx="6"/>
          </p:nvPr>
        </p:nvSpPr>
        <p:spPr>
          <a:xfrm>
            <a:off x="6278225" y="1875235"/>
            <a:ext cx="1600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Participacija</a:t>
            </a:r>
            <a:endParaRPr dirty="0"/>
          </a:p>
        </p:txBody>
      </p:sp>
      <p:cxnSp>
        <p:nvCxnSpPr>
          <p:cNvPr id="659" name="Google Shape;659;p55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0" name="Google Shape;660;p55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8" name="Google Shape;678;p55"/>
          <p:cNvCxnSpPr/>
          <p:nvPr/>
        </p:nvCxnSpPr>
        <p:spPr>
          <a:xfrm>
            <a:off x="1211611" y="1875235"/>
            <a:ext cx="0" cy="962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55"/>
          <p:cNvCxnSpPr/>
          <p:nvPr/>
        </p:nvCxnSpPr>
        <p:spPr>
          <a:xfrm>
            <a:off x="3607583" y="1875235"/>
            <a:ext cx="0" cy="962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55"/>
          <p:cNvCxnSpPr/>
          <p:nvPr/>
        </p:nvCxnSpPr>
        <p:spPr>
          <a:xfrm>
            <a:off x="6091163" y="1872469"/>
            <a:ext cx="0" cy="962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652;p55">
            <a:extLst>
              <a:ext uri="{FF2B5EF4-FFF2-40B4-BE49-F238E27FC236}">
                <a16:creationId xmlns:a16="http://schemas.microsoft.com/office/drawing/2014/main" id="{8B50A9FF-88E4-47AC-AB85-4BACCED65F46}"/>
              </a:ext>
            </a:extLst>
          </p:cNvPr>
          <p:cNvSpPr txBox="1">
            <a:spLocks/>
          </p:cNvSpPr>
          <p:nvPr/>
        </p:nvSpPr>
        <p:spPr>
          <a:xfrm>
            <a:off x="7353300" y="4161551"/>
            <a:ext cx="1790700" cy="4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3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hr-HR" sz="1000" dirty="0"/>
              <a:t>Izvori: IPSOS, GONG, službeni izvještaji Vlade RH</a:t>
            </a:r>
          </a:p>
        </p:txBody>
      </p:sp>
    </p:spTree>
    <p:extLst>
      <p:ext uri="{BB962C8B-B14F-4D97-AF65-F5344CB8AC3E}">
        <p14:creationId xmlns:p14="http://schemas.microsoft.com/office/powerpoint/2010/main" val="225053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0FC7-542D-4D64-BF0E-C280B20F1A0F}"/>
              </a:ext>
            </a:extLst>
          </p:cNvPr>
          <p:cNvSpPr txBox="1"/>
          <p:nvPr/>
        </p:nvSpPr>
        <p:spPr>
          <a:xfrm>
            <a:off x="511470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rgbClr val="00A1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Jedinstveno mjesto komunikacije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D3742-A8B2-4A0A-9FE7-E44BC0099C37}"/>
              </a:ext>
            </a:extLst>
          </p:cNvPr>
          <p:cNvSpPr txBox="1"/>
          <p:nvPr/>
        </p:nvSpPr>
        <p:spPr>
          <a:xfrm>
            <a:off x="511470" y="3001705"/>
            <a:ext cx="431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Vijesti i događaji iz Županije</a:t>
            </a: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Digitalna komunikacija i predaja zahtjeva</a:t>
            </a: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Županijski projekti</a:t>
            </a:r>
          </a:p>
          <a:p>
            <a:pPr marL="257175" indent="-257175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Participacija građana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80D97-B6D1-4CB3-A35E-8446C606AD20}"/>
              </a:ext>
            </a:extLst>
          </p:cNvPr>
          <p:cNvSpPr/>
          <p:nvPr/>
        </p:nvSpPr>
        <p:spPr>
          <a:xfrm>
            <a:off x="590550" y="688595"/>
            <a:ext cx="3790950" cy="89660"/>
          </a:xfrm>
          <a:prstGeom prst="rect">
            <a:avLst/>
          </a:prstGeom>
          <a:solidFill>
            <a:srgbClr val="0A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79C8B-6C80-41E7-8DF7-057E47E60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3750" r="50000" b="44583"/>
          <a:stretch/>
        </p:blipFill>
        <p:spPr>
          <a:xfrm>
            <a:off x="6764984" y="4267192"/>
            <a:ext cx="1013226" cy="7880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709501-D233-43E2-9C6D-8A87B27CAEBC}"/>
              </a:ext>
            </a:extLst>
          </p:cNvPr>
          <p:cNvGrpSpPr/>
          <p:nvPr/>
        </p:nvGrpSpPr>
        <p:grpSpPr>
          <a:xfrm>
            <a:off x="6320172" y="411163"/>
            <a:ext cx="1902850" cy="3931300"/>
            <a:chOff x="6320172" y="404813"/>
            <a:chExt cx="1902850" cy="3931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A40E7A-55BB-4AF4-88C2-6C339DC51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94" r="33860"/>
            <a:stretch/>
          </p:blipFill>
          <p:spPr>
            <a:xfrm>
              <a:off x="6320172" y="404813"/>
              <a:ext cx="1902850" cy="3931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1848D5-85F0-47CE-82E4-5B161214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5182" y="3816350"/>
              <a:ext cx="1887839" cy="433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618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D2478-1888-44C8-A66B-F97D413F36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55C-F228-4F21-AB30-5E3B36139BB7}"/>
              </a:ext>
            </a:extLst>
          </p:cNvPr>
          <p:cNvSpPr txBox="1"/>
          <p:nvPr/>
        </p:nvSpPr>
        <p:spPr>
          <a:xfrm>
            <a:off x="4336262" y="964551"/>
            <a:ext cx="38700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buClrTx/>
            </a:pPr>
            <a:r>
              <a:rPr lang="hr-HR" sz="24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toku s novostima, u sinergiji s građanima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4A7F64-A37F-48B2-9B1C-0FD7A26390E0}"/>
              </a:ext>
            </a:extLst>
          </p:cNvPr>
          <p:cNvGrpSpPr/>
          <p:nvPr/>
        </p:nvGrpSpPr>
        <p:grpSpPr>
          <a:xfrm>
            <a:off x="475593" y="206852"/>
            <a:ext cx="2295343" cy="4729797"/>
            <a:chOff x="475593" y="206852"/>
            <a:chExt cx="2295343" cy="47297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06848A-3256-4126-9557-63F9690E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593" y="206852"/>
              <a:ext cx="2295343" cy="472979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262C09-AD7F-40AF-ADF2-9076A3FF8B39}"/>
                </a:ext>
              </a:extLst>
            </p:cNvPr>
            <p:cNvSpPr txBox="1"/>
            <p:nvPr/>
          </p:nvSpPr>
          <p:spPr>
            <a:xfrm>
              <a:off x="1417638" y="3487042"/>
              <a:ext cx="841375" cy="276999"/>
            </a:xfrm>
            <a:prstGeom prst="rect">
              <a:avLst/>
            </a:prstGeom>
            <a:solidFill>
              <a:srgbClr val="EFEFF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hr-HR" sz="600" b="1" dirty="0">
                  <a:solidFill>
                    <a:schemeClr val="tx1"/>
                  </a:solidFill>
                  <a:latin typeface="Josefin Sans" panose="020B0604020202020204" charset="-18"/>
                </a:rPr>
                <a:t>15. Glazbena Jesen</a:t>
              </a:r>
              <a:endParaRPr lang="hr-HR" sz="500" b="1" dirty="0">
                <a:solidFill>
                  <a:schemeClr val="tx1"/>
                </a:solidFill>
                <a:latin typeface="Josefin Sans" panose="020B0604020202020204" charset="-1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16FAD5-F7BA-4C35-969A-A38599C25151}"/>
                </a:ext>
              </a:extLst>
            </p:cNvPr>
            <p:cNvSpPr txBox="1"/>
            <p:nvPr/>
          </p:nvSpPr>
          <p:spPr>
            <a:xfrm>
              <a:off x="1417638" y="2807219"/>
              <a:ext cx="841375" cy="446276"/>
            </a:xfrm>
            <a:prstGeom prst="rect">
              <a:avLst/>
            </a:prstGeom>
            <a:solidFill>
              <a:srgbClr val="EFEFF3"/>
            </a:solidFill>
          </p:spPr>
          <p:txBody>
            <a:bodyPr wrap="square" rtlCol="0" anchor="ctr">
              <a:spAutoFit/>
            </a:bodyPr>
            <a:lstStyle/>
            <a:p>
              <a:endParaRPr lang="hr-HR" sz="600" b="1" dirty="0">
                <a:solidFill>
                  <a:schemeClr val="tx1"/>
                </a:solidFill>
                <a:latin typeface="Josefin Sans" panose="020B0604020202020204" charset="-18"/>
              </a:endParaRPr>
            </a:p>
            <a:p>
              <a:r>
                <a:rPr lang="hr-HR" sz="600" b="1" dirty="0">
                  <a:solidFill>
                    <a:schemeClr val="tx1"/>
                  </a:solidFill>
                  <a:latin typeface="Josefin Sans" panose="020B0604020202020204" charset="-18"/>
                </a:rPr>
                <a:t>Croatia </a:t>
              </a:r>
              <a:r>
                <a:rPr lang="hr-HR" sz="600" b="1" dirty="0" err="1">
                  <a:solidFill>
                    <a:schemeClr val="tx1"/>
                  </a:solidFill>
                  <a:latin typeface="Josefin Sans" panose="020B0604020202020204" charset="-18"/>
                </a:rPr>
                <a:t>Yacht</a:t>
              </a:r>
              <a:r>
                <a:rPr lang="hr-HR" sz="600" b="1" dirty="0">
                  <a:solidFill>
                    <a:schemeClr val="tx1"/>
                  </a:solidFill>
                  <a:latin typeface="Josefin Sans" panose="020B0604020202020204" charset="-18"/>
                </a:rPr>
                <a:t> Show</a:t>
              </a:r>
            </a:p>
            <a:p>
              <a:endParaRPr lang="hr-HR" sz="500" b="1" dirty="0">
                <a:solidFill>
                  <a:schemeClr val="tx1"/>
                </a:solidFill>
                <a:latin typeface="Josefin Sans" panose="020B0604020202020204" charset="-1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C478D2-230C-4273-B7D8-6D6A4AB76AC5}"/>
              </a:ext>
            </a:extLst>
          </p:cNvPr>
          <p:cNvSpPr txBox="1"/>
          <p:nvPr/>
        </p:nvSpPr>
        <p:spPr>
          <a:xfrm>
            <a:off x="4336262" y="2282039"/>
            <a:ext cx="4314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Transparentna i pravovremena komunikacija o vijestima i događajima</a:t>
            </a: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endParaRPr lang="hr-H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Wingdings" panose="05000000000000000000" pitchFamily="2" charset="2"/>
              <a:buChar char="q"/>
            </a:pPr>
            <a:r>
              <a:rPr lang="hr-HR" sz="1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Isticanje bitnih vijesti u istaknutom dijelu i promocija društvenih događanja putem Kalendara aktivnosti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F6E17E-E72E-476A-B46F-37B513A6F837}"/>
              </a:ext>
            </a:extLst>
          </p:cNvPr>
          <p:cNvSpPr/>
          <p:nvPr/>
        </p:nvSpPr>
        <p:spPr>
          <a:xfrm>
            <a:off x="4415342" y="688595"/>
            <a:ext cx="3790950" cy="89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hr-H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632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cari Company Profile by Slidesgo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819</Words>
  <Application>Microsoft Office PowerPoint</Application>
  <PresentationFormat>On-screen Show (16:9)</PresentationFormat>
  <Paragraphs>167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Josefin Sans</vt:lpstr>
      <vt:lpstr>Fira Sans Extra Condensed Medium</vt:lpstr>
      <vt:lpstr>Josefin Sans Light</vt:lpstr>
      <vt:lpstr>Wingdings</vt:lpstr>
      <vt:lpstr>Open Sans</vt:lpstr>
      <vt:lpstr>Calibri</vt:lpstr>
      <vt:lpstr>Josefin Sans Medium</vt:lpstr>
      <vt:lpstr>Roboto Condensed Light</vt:lpstr>
      <vt:lpstr>Calibri Light</vt:lpstr>
      <vt:lpstr>Josefin Sans SemiBold</vt:lpstr>
      <vt:lpstr>Macari Company Profile by Slidesgo</vt:lpstr>
      <vt:lpstr>Office Theme</vt:lpstr>
      <vt:lpstr>PowerPoint Presentation</vt:lpstr>
      <vt:lpstr>Za početak, pitanje</vt:lpstr>
      <vt:lpstr>PowerPoint Presentation</vt:lpstr>
      <vt:lpstr>PowerPoint Presentation</vt:lpstr>
      <vt:lpstr>01</vt:lpstr>
      <vt:lpstr>3.1 mil</vt:lpstr>
      <vt:lpstr>Javno mnijenje o radu županije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Koji posao stoji iza ovog?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Macari Company Profile</dc:title>
  <dc:creator>Mladen Lovrić</dc:creator>
  <cp:lastModifiedBy>Gabrijela Brnjac</cp:lastModifiedBy>
  <cp:revision>49</cp:revision>
  <dcterms:modified xsi:type="dcterms:W3CDTF">2024-09-17T11:06:20Z</dcterms:modified>
</cp:coreProperties>
</file>